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21"/>
  </p:notesMasterIdLst>
  <p:sldIdLst>
    <p:sldId id="269" r:id="rId2"/>
    <p:sldId id="296" r:id="rId3"/>
    <p:sldId id="299" r:id="rId4"/>
    <p:sldId id="319" r:id="rId5"/>
    <p:sldId id="321" r:id="rId6"/>
    <p:sldId id="322" r:id="rId7"/>
    <p:sldId id="324" r:id="rId8"/>
    <p:sldId id="325" r:id="rId9"/>
    <p:sldId id="323" r:id="rId10"/>
    <p:sldId id="331" r:id="rId11"/>
    <p:sldId id="327" r:id="rId12"/>
    <p:sldId id="329" r:id="rId13"/>
    <p:sldId id="332" r:id="rId14"/>
    <p:sldId id="333" r:id="rId15"/>
    <p:sldId id="334" r:id="rId16"/>
    <p:sldId id="336" r:id="rId17"/>
    <p:sldId id="337" r:id="rId18"/>
    <p:sldId id="311" r:id="rId19"/>
    <p:sldId id="317" r:id="rId20"/>
  </p:sldIdLst>
  <p:sldSz cx="12192000" cy="6858000"/>
  <p:notesSz cx="9296400" cy="14782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DEABBB-A63F-448D-B732-62DEF6EA8AE8}">
          <p14:sldIdLst>
            <p14:sldId id="269"/>
            <p14:sldId id="296"/>
            <p14:sldId id="299"/>
            <p14:sldId id="319"/>
            <p14:sldId id="321"/>
            <p14:sldId id="322"/>
            <p14:sldId id="324"/>
            <p14:sldId id="325"/>
            <p14:sldId id="323"/>
            <p14:sldId id="331"/>
            <p14:sldId id="327"/>
            <p14:sldId id="329"/>
            <p14:sldId id="332"/>
            <p14:sldId id="333"/>
            <p14:sldId id="334"/>
            <p14:sldId id="336"/>
            <p14:sldId id="337"/>
            <p14:sldId id="311"/>
            <p14:sldId id="317"/>
          </p14:sldIdLst>
        </p14:section>
        <p14:section name="Untitled Section" id="{67BEDED5-3BC1-427D-8B35-888E1955DAD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loo Christopher, MN-3" initials="SCM" lastIdx="1" clrIdx="0">
    <p:extLst>
      <p:ext uri="{19B8F6BF-5375-455C-9EA6-DF929625EA0E}">
        <p15:presenceInfo xmlns:p15="http://schemas.microsoft.com/office/powerpoint/2012/main" userId="S-1-5-21-2029089813-2000839848-1483422982-2977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CED"/>
    <a:srgbClr val="FD827F"/>
    <a:srgbClr val="FF7C80"/>
    <a:srgbClr val="FC4642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0" autoAdjust="0"/>
    <p:restoredTop sz="79930" autoAdjust="0"/>
  </p:normalViewPr>
  <p:slideViewPr>
    <p:cSldViewPr snapToGrid="0" showGuides="1">
      <p:cViewPr varScale="1">
        <p:scale>
          <a:sx n="67" d="100"/>
          <a:sy n="67" d="100"/>
        </p:scale>
        <p:origin x="470" y="31"/>
      </p:cViewPr>
      <p:guideLst>
        <p:guide orient="horz" pos="3864"/>
        <p:guide pos="3840"/>
        <p:guide pos="39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9A8CF5-9FB4-40BE-8C77-8468FAC773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75EE06-61BE-4A97-B0B6-C2A2F34AE0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Bollinger Band Strategy, Relative Strength Strategy and MACD did not perform well on up trending market, compared to buy and hold strategy. </a:t>
          </a:r>
        </a:p>
      </dgm:t>
    </dgm:pt>
    <dgm:pt modelId="{1541C1EC-8EF6-4127-A7A1-29183CCE3FCC}" type="parTrans" cxnId="{EA495670-1E3F-4F27-80E3-955ABA1F9394}">
      <dgm:prSet/>
      <dgm:spPr/>
      <dgm:t>
        <a:bodyPr/>
        <a:lstStyle/>
        <a:p>
          <a:endParaRPr lang="en-US"/>
        </a:p>
      </dgm:t>
    </dgm:pt>
    <dgm:pt modelId="{C1298E11-C563-4346-B064-4A72E2064A88}" type="sibTrans" cxnId="{EA495670-1E3F-4F27-80E3-955ABA1F9394}">
      <dgm:prSet/>
      <dgm:spPr/>
      <dgm:t>
        <a:bodyPr/>
        <a:lstStyle/>
        <a:p>
          <a:endParaRPr lang="en-US"/>
        </a:p>
      </dgm:t>
    </dgm:pt>
    <dgm:pt modelId="{D2013941-9E29-422F-A59F-F496641B6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Bollinger Band Strategy, Relative Strength Strategy and MACD outperformed the buy and hold strategy for both down trending and non-trending stocks.</a:t>
          </a:r>
        </a:p>
      </dgm:t>
    </dgm:pt>
    <dgm:pt modelId="{235E112B-0468-4469-BA39-337C56F3C7EC}" type="parTrans" cxnId="{D708ED02-C78A-4119-BED3-1A2510BA9A77}">
      <dgm:prSet/>
      <dgm:spPr/>
      <dgm:t>
        <a:bodyPr/>
        <a:lstStyle/>
        <a:p>
          <a:endParaRPr lang="en-US"/>
        </a:p>
      </dgm:t>
    </dgm:pt>
    <dgm:pt modelId="{AE76E7C1-3A6C-4656-A6D4-2CB837F758D3}" type="sibTrans" cxnId="{D708ED02-C78A-4119-BED3-1A2510BA9A77}">
      <dgm:prSet/>
      <dgm:spPr/>
      <dgm:t>
        <a:bodyPr/>
        <a:lstStyle/>
        <a:p>
          <a:endParaRPr lang="en-US"/>
        </a:p>
      </dgm:t>
    </dgm:pt>
    <dgm:pt modelId="{AEC49A8C-EFB3-414D-B010-D36DBF24A0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Relative Strength Index Strategy performed far better than  Bollinger Band and MACD strategy for all three price trend scenarios</a:t>
          </a:r>
        </a:p>
      </dgm:t>
    </dgm:pt>
    <dgm:pt modelId="{EDEF29F0-27EB-4085-9E96-3E113EE871C5}" type="parTrans" cxnId="{8A542C79-82CD-449C-A91E-E9BA80C316A1}">
      <dgm:prSet/>
      <dgm:spPr/>
      <dgm:t>
        <a:bodyPr/>
        <a:lstStyle/>
        <a:p>
          <a:endParaRPr lang="en-US"/>
        </a:p>
      </dgm:t>
    </dgm:pt>
    <dgm:pt modelId="{38B5C46A-E6D7-42F8-B72A-34CA4095D298}" type="sibTrans" cxnId="{8A542C79-82CD-449C-A91E-E9BA80C316A1}">
      <dgm:prSet/>
      <dgm:spPr/>
      <dgm:t>
        <a:bodyPr/>
        <a:lstStyle/>
        <a:p>
          <a:endParaRPr lang="en-US"/>
        </a:p>
      </dgm:t>
    </dgm:pt>
    <dgm:pt modelId="{3D05324F-9AFD-4CE8-936B-19E4F2C61D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LSTM neural network did show good predictability  for exchange traded fund “QQQ”</a:t>
          </a:r>
        </a:p>
      </dgm:t>
    </dgm:pt>
    <dgm:pt modelId="{92D7EE9B-DFF6-4BB9-B600-F9B1EDD4166E}" type="parTrans" cxnId="{201E633E-6E80-4DFF-B3E1-5D6651ABCCB7}">
      <dgm:prSet/>
      <dgm:spPr/>
      <dgm:t>
        <a:bodyPr/>
        <a:lstStyle/>
        <a:p>
          <a:endParaRPr lang="en-US"/>
        </a:p>
      </dgm:t>
    </dgm:pt>
    <dgm:pt modelId="{5E9D2DA9-5DF4-47B1-A237-B98E5C3DE02B}" type="sibTrans" cxnId="{201E633E-6E80-4DFF-B3E1-5D6651ABCCB7}">
      <dgm:prSet/>
      <dgm:spPr/>
      <dgm:t>
        <a:bodyPr/>
        <a:lstStyle/>
        <a:p>
          <a:endParaRPr lang="en-US"/>
        </a:p>
      </dgm:t>
    </dgm:pt>
    <dgm:pt modelId="{88ED4B90-71AE-4576-9A04-434DEBC4D6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Macro-economic conditions should be considered along with fundamental of stocks in making investment decisions.</a:t>
          </a:r>
        </a:p>
      </dgm:t>
    </dgm:pt>
    <dgm:pt modelId="{722DC4D4-22E2-4AFE-840E-B60BF655E6E9}" type="parTrans" cxnId="{029D7924-09A9-4898-8570-C8FC8B945168}">
      <dgm:prSet/>
      <dgm:spPr/>
      <dgm:t>
        <a:bodyPr/>
        <a:lstStyle/>
        <a:p>
          <a:endParaRPr lang="en-US"/>
        </a:p>
      </dgm:t>
    </dgm:pt>
    <dgm:pt modelId="{FEB795B0-DE0C-4DB4-AA2E-2873FA85012C}" type="sibTrans" cxnId="{029D7924-09A9-4898-8570-C8FC8B945168}">
      <dgm:prSet/>
      <dgm:spPr/>
      <dgm:t>
        <a:bodyPr/>
        <a:lstStyle/>
        <a:p>
          <a:endParaRPr lang="en-US"/>
        </a:p>
      </dgm:t>
    </dgm:pt>
    <dgm:pt modelId="{69E6C296-D8A1-427C-B0B4-8F3B876AFF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general, all 3 exchange traded funds  performed very well over long horizon, and it would be worth while to do recurring investment over a long period of time</a:t>
          </a:r>
        </a:p>
      </dgm:t>
    </dgm:pt>
    <dgm:pt modelId="{3C9E740D-9C1A-43D1-9769-A8288DA0B301}" type="parTrans" cxnId="{26F98DD8-F48F-49E0-A57F-DEE632B89BDC}">
      <dgm:prSet/>
      <dgm:spPr/>
      <dgm:t>
        <a:bodyPr/>
        <a:lstStyle/>
        <a:p>
          <a:endParaRPr lang="en-US"/>
        </a:p>
      </dgm:t>
    </dgm:pt>
    <dgm:pt modelId="{FBD09A3D-517D-4477-96A0-D3E419502C69}" type="sibTrans" cxnId="{26F98DD8-F48F-49E0-A57F-DEE632B89BDC}">
      <dgm:prSet/>
      <dgm:spPr/>
      <dgm:t>
        <a:bodyPr/>
        <a:lstStyle/>
        <a:p>
          <a:endParaRPr lang="en-US"/>
        </a:p>
      </dgm:t>
    </dgm:pt>
    <dgm:pt modelId="{46A04FC4-0952-4618-8086-74D68278032B}" type="pres">
      <dgm:prSet presAssocID="{169A8CF5-9FB4-40BE-8C77-8468FAC773D8}" presName="root" presStyleCnt="0">
        <dgm:presLayoutVars>
          <dgm:dir/>
          <dgm:resizeHandles val="exact"/>
        </dgm:presLayoutVars>
      </dgm:prSet>
      <dgm:spPr/>
    </dgm:pt>
    <dgm:pt modelId="{D348A038-B95B-46A6-8F4F-63DC9787B54E}" type="pres">
      <dgm:prSet presAssocID="{1475EE06-61BE-4A97-B0B6-C2A2F34AE0EA}" presName="compNode" presStyleCnt="0"/>
      <dgm:spPr/>
    </dgm:pt>
    <dgm:pt modelId="{9F226BD1-0870-453D-A309-702B0B59C992}" type="pres">
      <dgm:prSet presAssocID="{1475EE06-61BE-4A97-B0B6-C2A2F34AE0EA}" presName="bgRect" presStyleLbl="bgShp" presStyleIdx="0" presStyleCnt="6"/>
      <dgm:spPr/>
    </dgm:pt>
    <dgm:pt modelId="{116638EC-AFAD-4576-B9AA-5917DD0855DD}" type="pres">
      <dgm:prSet presAssocID="{1475EE06-61BE-4A97-B0B6-C2A2F34AE0E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811EE6D9-1DC0-42E7-9CEE-2BFB5A81E592}" type="pres">
      <dgm:prSet presAssocID="{1475EE06-61BE-4A97-B0B6-C2A2F34AE0EA}" presName="spaceRect" presStyleCnt="0"/>
      <dgm:spPr/>
    </dgm:pt>
    <dgm:pt modelId="{33FD7FBA-24B0-4D0E-9F88-5A82C93E4AD6}" type="pres">
      <dgm:prSet presAssocID="{1475EE06-61BE-4A97-B0B6-C2A2F34AE0EA}" presName="parTx" presStyleLbl="revTx" presStyleIdx="0" presStyleCnt="6">
        <dgm:presLayoutVars>
          <dgm:chMax val="0"/>
          <dgm:chPref val="0"/>
        </dgm:presLayoutVars>
      </dgm:prSet>
      <dgm:spPr/>
    </dgm:pt>
    <dgm:pt modelId="{B4A43E00-A414-4908-9FBE-AD2BFFB27CFE}" type="pres">
      <dgm:prSet presAssocID="{C1298E11-C563-4346-B064-4A72E2064A88}" presName="sibTrans" presStyleCnt="0"/>
      <dgm:spPr/>
    </dgm:pt>
    <dgm:pt modelId="{7ED03F64-0A04-4953-A428-9949EFDA0C51}" type="pres">
      <dgm:prSet presAssocID="{D2013941-9E29-422F-A59F-F496641B676E}" presName="compNode" presStyleCnt="0"/>
      <dgm:spPr/>
    </dgm:pt>
    <dgm:pt modelId="{31968841-C96B-4513-A253-8EE72029537F}" type="pres">
      <dgm:prSet presAssocID="{D2013941-9E29-422F-A59F-F496641B676E}" presName="bgRect" presStyleLbl="bgShp" presStyleIdx="1" presStyleCnt="6"/>
      <dgm:spPr/>
    </dgm:pt>
    <dgm:pt modelId="{A7A03660-272D-46DB-88D3-5D186AEA0779}" type="pres">
      <dgm:prSet presAssocID="{D2013941-9E29-422F-A59F-F496641B676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7DF9988B-A365-4E25-96B5-C78461CFC8B2}" type="pres">
      <dgm:prSet presAssocID="{D2013941-9E29-422F-A59F-F496641B676E}" presName="spaceRect" presStyleCnt="0"/>
      <dgm:spPr/>
    </dgm:pt>
    <dgm:pt modelId="{070E3B1B-93D7-4E17-A371-79CACF8E7D8E}" type="pres">
      <dgm:prSet presAssocID="{D2013941-9E29-422F-A59F-F496641B676E}" presName="parTx" presStyleLbl="revTx" presStyleIdx="1" presStyleCnt="6">
        <dgm:presLayoutVars>
          <dgm:chMax val="0"/>
          <dgm:chPref val="0"/>
        </dgm:presLayoutVars>
      </dgm:prSet>
      <dgm:spPr/>
    </dgm:pt>
    <dgm:pt modelId="{16F86C75-46AA-43DA-8099-65CBC64B9B19}" type="pres">
      <dgm:prSet presAssocID="{AE76E7C1-3A6C-4656-A6D4-2CB837F758D3}" presName="sibTrans" presStyleCnt="0"/>
      <dgm:spPr/>
    </dgm:pt>
    <dgm:pt modelId="{C91A94B2-1827-4791-920F-2A618CDED613}" type="pres">
      <dgm:prSet presAssocID="{AEC49A8C-EFB3-414D-B010-D36DBF24A074}" presName="compNode" presStyleCnt="0"/>
      <dgm:spPr/>
    </dgm:pt>
    <dgm:pt modelId="{2E74EC01-2772-4355-872A-89B4DAF04AE0}" type="pres">
      <dgm:prSet presAssocID="{AEC49A8C-EFB3-414D-B010-D36DBF24A074}" presName="bgRect" presStyleLbl="bgShp" presStyleIdx="2" presStyleCnt="6"/>
      <dgm:spPr/>
    </dgm:pt>
    <dgm:pt modelId="{81B0238C-8FE8-4051-A718-41AD99C11B14}" type="pres">
      <dgm:prSet presAssocID="{AEC49A8C-EFB3-414D-B010-D36DBF24A07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866E4E1-581F-4228-B64F-79B9C62CBD63}" type="pres">
      <dgm:prSet presAssocID="{AEC49A8C-EFB3-414D-B010-D36DBF24A074}" presName="spaceRect" presStyleCnt="0"/>
      <dgm:spPr/>
    </dgm:pt>
    <dgm:pt modelId="{4AEEFCB7-C7AF-47A4-A7E6-2A7EC90FAF50}" type="pres">
      <dgm:prSet presAssocID="{AEC49A8C-EFB3-414D-B010-D36DBF24A074}" presName="parTx" presStyleLbl="revTx" presStyleIdx="2" presStyleCnt="6">
        <dgm:presLayoutVars>
          <dgm:chMax val="0"/>
          <dgm:chPref val="0"/>
        </dgm:presLayoutVars>
      </dgm:prSet>
      <dgm:spPr/>
    </dgm:pt>
    <dgm:pt modelId="{835BEC46-F90A-4E2C-928A-5FE6D7FD1634}" type="pres">
      <dgm:prSet presAssocID="{38B5C46A-E6D7-42F8-B72A-34CA4095D298}" presName="sibTrans" presStyleCnt="0"/>
      <dgm:spPr/>
    </dgm:pt>
    <dgm:pt modelId="{3CEFB445-59FC-4131-8965-ECA94CE85181}" type="pres">
      <dgm:prSet presAssocID="{3D05324F-9AFD-4CE8-936B-19E4F2C61DB0}" presName="compNode" presStyleCnt="0"/>
      <dgm:spPr/>
    </dgm:pt>
    <dgm:pt modelId="{0D727C7F-E837-4015-9DCB-F6C19F2F2BD9}" type="pres">
      <dgm:prSet presAssocID="{3D05324F-9AFD-4CE8-936B-19E4F2C61DB0}" presName="bgRect" presStyleLbl="bgShp" presStyleIdx="3" presStyleCnt="6"/>
      <dgm:spPr/>
    </dgm:pt>
    <dgm:pt modelId="{713B218E-ACC2-40B5-A0DF-921A7BE92AFD}" type="pres">
      <dgm:prSet presAssocID="{3D05324F-9AFD-4CE8-936B-19E4F2C61DB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0DEB79F-02B9-4F15-8764-F2BA03402AE0}" type="pres">
      <dgm:prSet presAssocID="{3D05324F-9AFD-4CE8-936B-19E4F2C61DB0}" presName="spaceRect" presStyleCnt="0"/>
      <dgm:spPr/>
    </dgm:pt>
    <dgm:pt modelId="{CCC7787F-D7D1-453A-BB86-648D96B51378}" type="pres">
      <dgm:prSet presAssocID="{3D05324F-9AFD-4CE8-936B-19E4F2C61DB0}" presName="parTx" presStyleLbl="revTx" presStyleIdx="3" presStyleCnt="6">
        <dgm:presLayoutVars>
          <dgm:chMax val="0"/>
          <dgm:chPref val="0"/>
        </dgm:presLayoutVars>
      </dgm:prSet>
      <dgm:spPr/>
    </dgm:pt>
    <dgm:pt modelId="{B4531759-55CB-46C0-8076-2C0A0368B810}" type="pres">
      <dgm:prSet presAssocID="{5E9D2DA9-5DF4-47B1-A237-B98E5C3DE02B}" presName="sibTrans" presStyleCnt="0"/>
      <dgm:spPr/>
    </dgm:pt>
    <dgm:pt modelId="{27D0544A-23A3-48FF-ABD6-B989B51BB761}" type="pres">
      <dgm:prSet presAssocID="{88ED4B90-71AE-4576-9A04-434DEBC4D6B3}" presName="compNode" presStyleCnt="0"/>
      <dgm:spPr/>
    </dgm:pt>
    <dgm:pt modelId="{8B09BDE6-28FC-4458-BDEB-250504E8CE38}" type="pres">
      <dgm:prSet presAssocID="{88ED4B90-71AE-4576-9A04-434DEBC4D6B3}" presName="bgRect" presStyleLbl="bgShp" presStyleIdx="4" presStyleCnt="6"/>
      <dgm:spPr/>
    </dgm:pt>
    <dgm:pt modelId="{C8BB2BA9-DBA3-4068-A27C-9C877C43D5BD}" type="pres">
      <dgm:prSet presAssocID="{88ED4B90-71AE-4576-9A04-434DEBC4D6B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3A9B1F83-3DE6-4CCE-9FBB-1CCB1FAC1E2B}" type="pres">
      <dgm:prSet presAssocID="{88ED4B90-71AE-4576-9A04-434DEBC4D6B3}" presName="spaceRect" presStyleCnt="0"/>
      <dgm:spPr/>
    </dgm:pt>
    <dgm:pt modelId="{9A3AEDB4-2F35-4419-8C31-771603EE1DAA}" type="pres">
      <dgm:prSet presAssocID="{88ED4B90-71AE-4576-9A04-434DEBC4D6B3}" presName="parTx" presStyleLbl="revTx" presStyleIdx="4" presStyleCnt="6">
        <dgm:presLayoutVars>
          <dgm:chMax val="0"/>
          <dgm:chPref val="0"/>
        </dgm:presLayoutVars>
      </dgm:prSet>
      <dgm:spPr/>
    </dgm:pt>
    <dgm:pt modelId="{1E16C81C-EFB0-4C84-87CE-58AE03530DED}" type="pres">
      <dgm:prSet presAssocID="{FEB795B0-DE0C-4DB4-AA2E-2873FA85012C}" presName="sibTrans" presStyleCnt="0"/>
      <dgm:spPr/>
    </dgm:pt>
    <dgm:pt modelId="{9AC933CA-92F5-4DB3-89E0-CB4CA222120C}" type="pres">
      <dgm:prSet presAssocID="{69E6C296-D8A1-427C-B0B4-8F3B876AFF78}" presName="compNode" presStyleCnt="0"/>
      <dgm:spPr/>
    </dgm:pt>
    <dgm:pt modelId="{02067957-3C32-4B37-AC25-476C6EC00632}" type="pres">
      <dgm:prSet presAssocID="{69E6C296-D8A1-427C-B0B4-8F3B876AFF78}" presName="bgRect" presStyleLbl="bgShp" presStyleIdx="5" presStyleCnt="6"/>
      <dgm:spPr/>
    </dgm:pt>
    <dgm:pt modelId="{C6139C9C-6CD3-462D-A6B8-D03E0420F5F5}" type="pres">
      <dgm:prSet presAssocID="{69E6C296-D8A1-427C-B0B4-8F3B876AFF7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0B9D0A2-8694-43D0-BD5F-DB16428FFA54}" type="pres">
      <dgm:prSet presAssocID="{69E6C296-D8A1-427C-B0B4-8F3B876AFF78}" presName="spaceRect" presStyleCnt="0"/>
      <dgm:spPr/>
    </dgm:pt>
    <dgm:pt modelId="{46461BA8-28F7-4AFC-9A41-6FC63D163180}" type="pres">
      <dgm:prSet presAssocID="{69E6C296-D8A1-427C-B0B4-8F3B876AFF7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708ED02-C78A-4119-BED3-1A2510BA9A77}" srcId="{169A8CF5-9FB4-40BE-8C77-8468FAC773D8}" destId="{D2013941-9E29-422F-A59F-F496641B676E}" srcOrd="1" destOrd="0" parTransId="{235E112B-0468-4469-BA39-337C56F3C7EC}" sibTransId="{AE76E7C1-3A6C-4656-A6D4-2CB837F758D3}"/>
    <dgm:cxn modelId="{F0C9990C-BFB3-431A-BEDC-1B0BE1F64868}" type="presOf" srcId="{D2013941-9E29-422F-A59F-F496641B676E}" destId="{070E3B1B-93D7-4E17-A371-79CACF8E7D8E}" srcOrd="0" destOrd="0" presId="urn:microsoft.com/office/officeart/2018/2/layout/IconVerticalSolidList"/>
    <dgm:cxn modelId="{029D7924-09A9-4898-8570-C8FC8B945168}" srcId="{169A8CF5-9FB4-40BE-8C77-8468FAC773D8}" destId="{88ED4B90-71AE-4576-9A04-434DEBC4D6B3}" srcOrd="4" destOrd="0" parTransId="{722DC4D4-22E2-4AFE-840E-B60BF655E6E9}" sibTransId="{FEB795B0-DE0C-4DB4-AA2E-2873FA85012C}"/>
    <dgm:cxn modelId="{201E633E-6E80-4DFF-B3E1-5D6651ABCCB7}" srcId="{169A8CF5-9FB4-40BE-8C77-8468FAC773D8}" destId="{3D05324F-9AFD-4CE8-936B-19E4F2C61DB0}" srcOrd="3" destOrd="0" parTransId="{92D7EE9B-DFF6-4BB9-B600-F9B1EDD4166E}" sibTransId="{5E9D2DA9-5DF4-47B1-A237-B98E5C3DE02B}"/>
    <dgm:cxn modelId="{8F33D45B-222B-48B9-BE41-63985618028D}" type="presOf" srcId="{3D05324F-9AFD-4CE8-936B-19E4F2C61DB0}" destId="{CCC7787F-D7D1-453A-BB86-648D96B51378}" srcOrd="0" destOrd="0" presId="urn:microsoft.com/office/officeart/2018/2/layout/IconVerticalSolidList"/>
    <dgm:cxn modelId="{EA495670-1E3F-4F27-80E3-955ABA1F9394}" srcId="{169A8CF5-9FB4-40BE-8C77-8468FAC773D8}" destId="{1475EE06-61BE-4A97-B0B6-C2A2F34AE0EA}" srcOrd="0" destOrd="0" parTransId="{1541C1EC-8EF6-4127-A7A1-29183CCE3FCC}" sibTransId="{C1298E11-C563-4346-B064-4A72E2064A88}"/>
    <dgm:cxn modelId="{8A542C79-82CD-449C-A91E-E9BA80C316A1}" srcId="{169A8CF5-9FB4-40BE-8C77-8468FAC773D8}" destId="{AEC49A8C-EFB3-414D-B010-D36DBF24A074}" srcOrd="2" destOrd="0" parTransId="{EDEF29F0-27EB-4085-9E96-3E113EE871C5}" sibTransId="{38B5C46A-E6D7-42F8-B72A-34CA4095D298}"/>
    <dgm:cxn modelId="{979FFA59-E5AA-4FE8-A3B7-4AA8BDB624BB}" type="presOf" srcId="{AEC49A8C-EFB3-414D-B010-D36DBF24A074}" destId="{4AEEFCB7-C7AF-47A4-A7E6-2A7EC90FAF50}" srcOrd="0" destOrd="0" presId="urn:microsoft.com/office/officeart/2018/2/layout/IconVerticalSolidList"/>
    <dgm:cxn modelId="{9799AF7F-3552-49BA-9A59-93E9947DD3B2}" type="presOf" srcId="{69E6C296-D8A1-427C-B0B4-8F3B876AFF78}" destId="{46461BA8-28F7-4AFC-9A41-6FC63D163180}" srcOrd="0" destOrd="0" presId="urn:microsoft.com/office/officeart/2018/2/layout/IconVerticalSolidList"/>
    <dgm:cxn modelId="{B9D5C284-72DA-456C-912C-38CEA44D6B48}" type="presOf" srcId="{1475EE06-61BE-4A97-B0B6-C2A2F34AE0EA}" destId="{33FD7FBA-24B0-4D0E-9F88-5A82C93E4AD6}" srcOrd="0" destOrd="0" presId="urn:microsoft.com/office/officeart/2018/2/layout/IconVerticalSolidList"/>
    <dgm:cxn modelId="{363909C9-DF81-41DE-A394-E2FD6E3CAF48}" type="presOf" srcId="{88ED4B90-71AE-4576-9A04-434DEBC4D6B3}" destId="{9A3AEDB4-2F35-4419-8C31-771603EE1DAA}" srcOrd="0" destOrd="0" presId="urn:microsoft.com/office/officeart/2018/2/layout/IconVerticalSolidList"/>
    <dgm:cxn modelId="{26F98DD8-F48F-49E0-A57F-DEE632B89BDC}" srcId="{169A8CF5-9FB4-40BE-8C77-8468FAC773D8}" destId="{69E6C296-D8A1-427C-B0B4-8F3B876AFF78}" srcOrd="5" destOrd="0" parTransId="{3C9E740D-9C1A-43D1-9769-A8288DA0B301}" sibTransId="{FBD09A3D-517D-4477-96A0-D3E419502C69}"/>
    <dgm:cxn modelId="{205AA7FB-5971-42CB-ADC0-198EE2332207}" type="presOf" srcId="{169A8CF5-9FB4-40BE-8C77-8468FAC773D8}" destId="{46A04FC4-0952-4618-8086-74D68278032B}" srcOrd="0" destOrd="0" presId="urn:microsoft.com/office/officeart/2018/2/layout/IconVerticalSolidList"/>
    <dgm:cxn modelId="{5745F029-6311-4D5B-9EC9-6866DD45D045}" type="presParOf" srcId="{46A04FC4-0952-4618-8086-74D68278032B}" destId="{D348A038-B95B-46A6-8F4F-63DC9787B54E}" srcOrd="0" destOrd="0" presId="urn:microsoft.com/office/officeart/2018/2/layout/IconVerticalSolidList"/>
    <dgm:cxn modelId="{1479D2D2-E021-4FD8-B03A-93F9D4DDB0B8}" type="presParOf" srcId="{D348A038-B95B-46A6-8F4F-63DC9787B54E}" destId="{9F226BD1-0870-453D-A309-702B0B59C992}" srcOrd="0" destOrd="0" presId="urn:microsoft.com/office/officeart/2018/2/layout/IconVerticalSolidList"/>
    <dgm:cxn modelId="{C709AA3A-0515-40D4-BF27-8ABBBFC70000}" type="presParOf" srcId="{D348A038-B95B-46A6-8F4F-63DC9787B54E}" destId="{116638EC-AFAD-4576-B9AA-5917DD0855DD}" srcOrd="1" destOrd="0" presId="urn:microsoft.com/office/officeart/2018/2/layout/IconVerticalSolidList"/>
    <dgm:cxn modelId="{1DA7C67B-7CDB-479A-AF4D-B3C85E7125F8}" type="presParOf" srcId="{D348A038-B95B-46A6-8F4F-63DC9787B54E}" destId="{811EE6D9-1DC0-42E7-9CEE-2BFB5A81E592}" srcOrd="2" destOrd="0" presId="urn:microsoft.com/office/officeart/2018/2/layout/IconVerticalSolidList"/>
    <dgm:cxn modelId="{D952E73C-ABE0-4B44-AD3F-01D1D387E383}" type="presParOf" srcId="{D348A038-B95B-46A6-8F4F-63DC9787B54E}" destId="{33FD7FBA-24B0-4D0E-9F88-5A82C93E4AD6}" srcOrd="3" destOrd="0" presId="urn:microsoft.com/office/officeart/2018/2/layout/IconVerticalSolidList"/>
    <dgm:cxn modelId="{7D4FFC63-B26A-431A-83BF-C895DF3B41DB}" type="presParOf" srcId="{46A04FC4-0952-4618-8086-74D68278032B}" destId="{B4A43E00-A414-4908-9FBE-AD2BFFB27CFE}" srcOrd="1" destOrd="0" presId="urn:microsoft.com/office/officeart/2018/2/layout/IconVerticalSolidList"/>
    <dgm:cxn modelId="{20C0B24D-4777-4429-BCDD-74E71AE4B8AB}" type="presParOf" srcId="{46A04FC4-0952-4618-8086-74D68278032B}" destId="{7ED03F64-0A04-4953-A428-9949EFDA0C51}" srcOrd="2" destOrd="0" presId="urn:microsoft.com/office/officeart/2018/2/layout/IconVerticalSolidList"/>
    <dgm:cxn modelId="{A6B53556-8387-4163-9304-B606FF16CDA4}" type="presParOf" srcId="{7ED03F64-0A04-4953-A428-9949EFDA0C51}" destId="{31968841-C96B-4513-A253-8EE72029537F}" srcOrd="0" destOrd="0" presId="urn:microsoft.com/office/officeart/2018/2/layout/IconVerticalSolidList"/>
    <dgm:cxn modelId="{2BDBDE1A-4703-4D3C-8789-CFAD6F92F258}" type="presParOf" srcId="{7ED03F64-0A04-4953-A428-9949EFDA0C51}" destId="{A7A03660-272D-46DB-88D3-5D186AEA0779}" srcOrd="1" destOrd="0" presId="urn:microsoft.com/office/officeart/2018/2/layout/IconVerticalSolidList"/>
    <dgm:cxn modelId="{A4088165-A71F-45F2-A9A6-C929ADD6A661}" type="presParOf" srcId="{7ED03F64-0A04-4953-A428-9949EFDA0C51}" destId="{7DF9988B-A365-4E25-96B5-C78461CFC8B2}" srcOrd="2" destOrd="0" presId="urn:microsoft.com/office/officeart/2018/2/layout/IconVerticalSolidList"/>
    <dgm:cxn modelId="{A10E1D4D-2184-4B61-8A1B-6016FFE1CDFE}" type="presParOf" srcId="{7ED03F64-0A04-4953-A428-9949EFDA0C51}" destId="{070E3B1B-93D7-4E17-A371-79CACF8E7D8E}" srcOrd="3" destOrd="0" presId="urn:microsoft.com/office/officeart/2018/2/layout/IconVerticalSolidList"/>
    <dgm:cxn modelId="{CBC92944-AB57-41AA-A3BF-C620EF9DC2E8}" type="presParOf" srcId="{46A04FC4-0952-4618-8086-74D68278032B}" destId="{16F86C75-46AA-43DA-8099-65CBC64B9B19}" srcOrd="3" destOrd="0" presId="urn:microsoft.com/office/officeart/2018/2/layout/IconVerticalSolidList"/>
    <dgm:cxn modelId="{80A03D01-5E92-4733-A652-C10129D390D0}" type="presParOf" srcId="{46A04FC4-0952-4618-8086-74D68278032B}" destId="{C91A94B2-1827-4791-920F-2A618CDED613}" srcOrd="4" destOrd="0" presId="urn:microsoft.com/office/officeart/2018/2/layout/IconVerticalSolidList"/>
    <dgm:cxn modelId="{79A09D44-4E71-4823-98B7-1B16EBD816D9}" type="presParOf" srcId="{C91A94B2-1827-4791-920F-2A618CDED613}" destId="{2E74EC01-2772-4355-872A-89B4DAF04AE0}" srcOrd="0" destOrd="0" presId="urn:microsoft.com/office/officeart/2018/2/layout/IconVerticalSolidList"/>
    <dgm:cxn modelId="{F56CC28D-E237-43FD-B645-7D36E661B865}" type="presParOf" srcId="{C91A94B2-1827-4791-920F-2A618CDED613}" destId="{81B0238C-8FE8-4051-A718-41AD99C11B14}" srcOrd="1" destOrd="0" presId="urn:microsoft.com/office/officeart/2018/2/layout/IconVerticalSolidList"/>
    <dgm:cxn modelId="{A036CC86-B574-4629-AA86-999E10A171F9}" type="presParOf" srcId="{C91A94B2-1827-4791-920F-2A618CDED613}" destId="{9866E4E1-581F-4228-B64F-79B9C62CBD63}" srcOrd="2" destOrd="0" presId="urn:microsoft.com/office/officeart/2018/2/layout/IconVerticalSolidList"/>
    <dgm:cxn modelId="{1FA6700B-BD5A-4E50-AE33-ED814ED9796F}" type="presParOf" srcId="{C91A94B2-1827-4791-920F-2A618CDED613}" destId="{4AEEFCB7-C7AF-47A4-A7E6-2A7EC90FAF50}" srcOrd="3" destOrd="0" presId="urn:microsoft.com/office/officeart/2018/2/layout/IconVerticalSolidList"/>
    <dgm:cxn modelId="{707F1C5A-2473-4876-8DD2-1EBDD219A35B}" type="presParOf" srcId="{46A04FC4-0952-4618-8086-74D68278032B}" destId="{835BEC46-F90A-4E2C-928A-5FE6D7FD1634}" srcOrd="5" destOrd="0" presId="urn:microsoft.com/office/officeart/2018/2/layout/IconVerticalSolidList"/>
    <dgm:cxn modelId="{ECF8EDA5-20FD-44B2-AC01-D02586C8B59E}" type="presParOf" srcId="{46A04FC4-0952-4618-8086-74D68278032B}" destId="{3CEFB445-59FC-4131-8965-ECA94CE85181}" srcOrd="6" destOrd="0" presId="urn:microsoft.com/office/officeart/2018/2/layout/IconVerticalSolidList"/>
    <dgm:cxn modelId="{3AE5C491-58DD-4520-A551-64545A3CE462}" type="presParOf" srcId="{3CEFB445-59FC-4131-8965-ECA94CE85181}" destId="{0D727C7F-E837-4015-9DCB-F6C19F2F2BD9}" srcOrd="0" destOrd="0" presId="urn:microsoft.com/office/officeart/2018/2/layout/IconVerticalSolidList"/>
    <dgm:cxn modelId="{8D9AF01C-18C5-4ACA-91DE-CD55F7442F17}" type="presParOf" srcId="{3CEFB445-59FC-4131-8965-ECA94CE85181}" destId="{713B218E-ACC2-40B5-A0DF-921A7BE92AFD}" srcOrd="1" destOrd="0" presId="urn:microsoft.com/office/officeart/2018/2/layout/IconVerticalSolidList"/>
    <dgm:cxn modelId="{57545017-9074-4628-A27F-5FD692F368CB}" type="presParOf" srcId="{3CEFB445-59FC-4131-8965-ECA94CE85181}" destId="{20DEB79F-02B9-4F15-8764-F2BA03402AE0}" srcOrd="2" destOrd="0" presId="urn:microsoft.com/office/officeart/2018/2/layout/IconVerticalSolidList"/>
    <dgm:cxn modelId="{E0D0BA49-42DE-491B-B3CF-ED00C7AB8A41}" type="presParOf" srcId="{3CEFB445-59FC-4131-8965-ECA94CE85181}" destId="{CCC7787F-D7D1-453A-BB86-648D96B51378}" srcOrd="3" destOrd="0" presId="urn:microsoft.com/office/officeart/2018/2/layout/IconVerticalSolidList"/>
    <dgm:cxn modelId="{07D39DCA-D72B-47D9-9F34-DA86C4061F52}" type="presParOf" srcId="{46A04FC4-0952-4618-8086-74D68278032B}" destId="{B4531759-55CB-46C0-8076-2C0A0368B810}" srcOrd="7" destOrd="0" presId="urn:microsoft.com/office/officeart/2018/2/layout/IconVerticalSolidList"/>
    <dgm:cxn modelId="{A0A268E4-7E18-45C9-BD57-AA153AE85990}" type="presParOf" srcId="{46A04FC4-0952-4618-8086-74D68278032B}" destId="{27D0544A-23A3-48FF-ABD6-B989B51BB761}" srcOrd="8" destOrd="0" presId="urn:microsoft.com/office/officeart/2018/2/layout/IconVerticalSolidList"/>
    <dgm:cxn modelId="{4D247EDF-3643-4B50-A9D9-F4D0A9D0A884}" type="presParOf" srcId="{27D0544A-23A3-48FF-ABD6-B989B51BB761}" destId="{8B09BDE6-28FC-4458-BDEB-250504E8CE38}" srcOrd="0" destOrd="0" presId="urn:microsoft.com/office/officeart/2018/2/layout/IconVerticalSolidList"/>
    <dgm:cxn modelId="{F69C41D5-EB32-4E2E-8549-7548306C8552}" type="presParOf" srcId="{27D0544A-23A3-48FF-ABD6-B989B51BB761}" destId="{C8BB2BA9-DBA3-4068-A27C-9C877C43D5BD}" srcOrd="1" destOrd="0" presId="urn:microsoft.com/office/officeart/2018/2/layout/IconVerticalSolidList"/>
    <dgm:cxn modelId="{4E58EE28-9E98-4F6B-9E4D-DB6C12D8A783}" type="presParOf" srcId="{27D0544A-23A3-48FF-ABD6-B989B51BB761}" destId="{3A9B1F83-3DE6-4CCE-9FBB-1CCB1FAC1E2B}" srcOrd="2" destOrd="0" presId="urn:microsoft.com/office/officeart/2018/2/layout/IconVerticalSolidList"/>
    <dgm:cxn modelId="{2535FD6A-F9E1-4FD8-91B3-802C77177906}" type="presParOf" srcId="{27D0544A-23A3-48FF-ABD6-B989B51BB761}" destId="{9A3AEDB4-2F35-4419-8C31-771603EE1DAA}" srcOrd="3" destOrd="0" presId="urn:microsoft.com/office/officeart/2018/2/layout/IconVerticalSolidList"/>
    <dgm:cxn modelId="{B66EE2B0-2E98-4B38-87C9-14A4002B15E6}" type="presParOf" srcId="{46A04FC4-0952-4618-8086-74D68278032B}" destId="{1E16C81C-EFB0-4C84-87CE-58AE03530DED}" srcOrd="9" destOrd="0" presId="urn:microsoft.com/office/officeart/2018/2/layout/IconVerticalSolidList"/>
    <dgm:cxn modelId="{55EDFB6D-8C30-4EB3-B498-008D87398C8A}" type="presParOf" srcId="{46A04FC4-0952-4618-8086-74D68278032B}" destId="{9AC933CA-92F5-4DB3-89E0-CB4CA222120C}" srcOrd="10" destOrd="0" presId="urn:microsoft.com/office/officeart/2018/2/layout/IconVerticalSolidList"/>
    <dgm:cxn modelId="{F2962B23-17CA-471C-AC14-2DD8531C5F39}" type="presParOf" srcId="{9AC933CA-92F5-4DB3-89E0-CB4CA222120C}" destId="{02067957-3C32-4B37-AC25-476C6EC00632}" srcOrd="0" destOrd="0" presId="urn:microsoft.com/office/officeart/2018/2/layout/IconVerticalSolidList"/>
    <dgm:cxn modelId="{1C5B2B07-564A-44D0-8DEA-88C022A15934}" type="presParOf" srcId="{9AC933CA-92F5-4DB3-89E0-CB4CA222120C}" destId="{C6139C9C-6CD3-462D-A6B8-D03E0420F5F5}" srcOrd="1" destOrd="0" presId="urn:microsoft.com/office/officeart/2018/2/layout/IconVerticalSolidList"/>
    <dgm:cxn modelId="{BA73E079-8FEE-40C8-BEE7-87D7781F32F3}" type="presParOf" srcId="{9AC933CA-92F5-4DB3-89E0-CB4CA222120C}" destId="{40B9D0A2-8694-43D0-BD5F-DB16428FFA54}" srcOrd="2" destOrd="0" presId="urn:microsoft.com/office/officeart/2018/2/layout/IconVerticalSolidList"/>
    <dgm:cxn modelId="{13FB31A3-60C3-49B9-9437-9E221A65581E}" type="presParOf" srcId="{9AC933CA-92F5-4DB3-89E0-CB4CA222120C}" destId="{46461BA8-28F7-4AFC-9A41-6FC63D1631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26BD1-0870-453D-A309-702B0B59C992}">
      <dsp:nvSpPr>
        <dsp:cNvPr id="0" name=""/>
        <dsp:cNvSpPr/>
      </dsp:nvSpPr>
      <dsp:spPr>
        <a:xfrm>
          <a:off x="0" y="1760"/>
          <a:ext cx="10819807" cy="7502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638EC-AFAD-4576-B9AA-5917DD0855DD}">
      <dsp:nvSpPr>
        <dsp:cNvPr id="0" name=""/>
        <dsp:cNvSpPr/>
      </dsp:nvSpPr>
      <dsp:spPr>
        <a:xfrm>
          <a:off x="226956" y="170571"/>
          <a:ext cx="412647" cy="4126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D7FBA-24B0-4D0E-9F88-5A82C93E4AD6}">
      <dsp:nvSpPr>
        <dsp:cNvPr id="0" name=""/>
        <dsp:cNvSpPr/>
      </dsp:nvSpPr>
      <dsp:spPr>
        <a:xfrm>
          <a:off x="866559" y="1760"/>
          <a:ext cx="9953247" cy="75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03" tIns="79403" rIns="79403" bIns="794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Bollinger Band Strategy, Relative Strength Strategy and MACD did not perform well on up trending market, compared to buy and hold strategy. </a:t>
          </a:r>
        </a:p>
      </dsp:txBody>
      <dsp:txXfrm>
        <a:off x="866559" y="1760"/>
        <a:ext cx="9953247" cy="750268"/>
      </dsp:txXfrm>
    </dsp:sp>
    <dsp:sp modelId="{31968841-C96B-4513-A253-8EE72029537F}">
      <dsp:nvSpPr>
        <dsp:cNvPr id="0" name=""/>
        <dsp:cNvSpPr/>
      </dsp:nvSpPr>
      <dsp:spPr>
        <a:xfrm>
          <a:off x="0" y="939595"/>
          <a:ext cx="10819807" cy="7502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03660-272D-46DB-88D3-5D186AEA0779}">
      <dsp:nvSpPr>
        <dsp:cNvPr id="0" name=""/>
        <dsp:cNvSpPr/>
      </dsp:nvSpPr>
      <dsp:spPr>
        <a:xfrm>
          <a:off x="226956" y="1108406"/>
          <a:ext cx="412647" cy="4126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E3B1B-93D7-4E17-A371-79CACF8E7D8E}">
      <dsp:nvSpPr>
        <dsp:cNvPr id="0" name=""/>
        <dsp:cNvSpPr/>
      </dsp:nvSpPr>
      <dsp:spPr>
        <a:xfrm>
          <a:off x="866559" y="939595"/>
          <a:ext cx="9953247" cy="75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03" tIns="79403" rIns="79403" bIns="794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Bollinger Band Strategy, Relative Strength Strategy and MACD outperformed the buy and hold strategy for both down trending and non-trending stocks.</a:t>
          </a:r>
        </a:p>
      </dsp:txBody>
      <dsp:txXfrm>
        <a:off x="866559" y="939595"/>
        <a:ext cx="9953247" cy="750268"/>
      </dsp:txXfrm>
    </dsp:sp>
    <dsp:sp modelId="{2E74EC01-2772-4355-872A-89B4DAF04AE0}">
      <dsp:nvSpPr>
        <dsp:cNvPr id="0" name=""/>
        <dsp:cNvSpPr/>
      </dsp:nvSpPr>
      <dsp:spPr>
        <a:xfrm>
          <a:off x="0" y="1877430"/>
          <a:ext cx="10819807" cy="7502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0238C-8FE8-4051-A718-41AD99C11B14}">
      <dsp:nvSpPr>
        <dsp:cNvPr id="0" name=""/>
        <dsp:cNvSpPr/>
      </dsp:nvSpPr>
      <dsp:spPr>
        <a:xfrm>
          <a:off x="226956" y="2046241"/>
          <a:ext cx="412647" cy="4126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EFCB7-C7AF-47A4-A7E6-2A7EC90FAF50}">
      <dsp:nvSpPr>
        <dsp:cNvPr id="0" name=""/>
        <dsp:cNvSpPr/>
      </dsp:nvSpPr>
      <dsp:spPr>
        <a:xfrm>
          <a:off x="866559" y="1877430"/>
          <a:ext cx="9953247" cy="75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03" tIns="79403" rIns="79403" bIns="794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Relative Strength Index Strategy performed far better than  Bollinger Band and MACD strategy for all three price trend scenarios</a:t>
          </a:r>
        </a:p>
      </dsp:txBody>
      <dsp:txXfrm>
        <a:off x="866559" y="1877430"/>
        <a:ext cx="9953247" cy="750268"/>
      </dsp:txXfrm>
    </dsp:sp>
    <dsp:sp modelId="{0D727C7F-E837-4015-9DCB-F6C19F2F2BD9}">
      <dsp:nvSpPr>
        <dsp:cNvPr id="0" name=""/>
        <dsp:cNvSpPr/>
      </dsp:nvSpPr>
      <dsp:spPr>
        <a:xfrm>
          <a:off x="0" y="2815266"/>
          <a:ext cx="10819807" cy="7502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B218E-ACC2-40B5-A0DF-921A7BE92AFD}">
      <dsp:nvSpPr>
        <dsp:cNvPr id="0" name=""/>
        <dsp:cNvSpPr/>
      </dsp:nvSpPr>
      <dsp:spPr>
        <a:xfrm>
          <a:off x="226956" y="2984076"/>
          <a:ext cx="412647" cy="4126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7787F-D7D1-453A-BB86-648D96B51378}">
      <dsp:nvSpPr>
        <dsp:cNvPr id="0" name=""/>
        <dsp:cNvSpPr/>
      </dsp:nvSpPr>
      <dsp:spPr>
        <a:xfrm>
          <a:off x="866559" y="2815266"/>
          <a:ext cx="9953247" cy="75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03" tIns="79403" rIns="79403" bIns="794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LSTM neural network did show good predictability  for exchange traded fund “QQQ”</a:t>
          </a:r>
        </a:p>
      </dsp:txBody>
      <dsp:txXfrm>
        <a:off x="866559" y="2815266"/>
        <a:ext cx="9953247" cy="750268"/>
      </dsp:txXfrm>
    </dsp:sp>
    <dsp:sp modelId="{8B09BDE6-28FC-4458-BDEB-250504E8CE38}">
      <dsp:nvSpPr>
        <dsp:cNvPr id="0" name=""/>
        <dsp:cNvSpPr/>
      </dsp:nvSpPr>
      <dsp:spPr>
        <a:xfrm>
          <a:off x="0" y="3753101"/>
          <a:ext cx="10819807" cy="7502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B2BA9-DBA3-4068-A27C-9C877C43D5BD}">
      <dsp:nvSpPr>
        <dsp:cNvPr id="0" name=""/>
        <dsp:cNvSpPr/>
      </dsp:nvSpPr>
      <dsp:spPr>
        <a:xfrm>
          <a:off x="226956" y="3921911"/>
          <a:ext cx="412647" cy="4126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AEDB4-2F35-4419-8C31-771603EE1DAA}">
      <dsp:nvSpPr>
        <dsp:cNvPr id="0" name=""/>
        <dsp:cNvSpPr/>
      </dsp:nvSpPr>
      <dsp:spPr>
        <a:xfrm>
          <a:off x="866559" y="3753101"/>
          <a:ext cx="9953247" cy="75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03" tIns="79403" rIns="79403" bIns="794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Macro-economic conditions should be considered along with fundamental of stocks in making investment decisions.</a:t>
          </a:r>
        </a:p>
      </dsp:txBody>
      <dsp:txXfrm>
        <a:off x="866559" y="3753101"/>
        <a:ext cx="9953247" cy="750268"/>
      </dsp:txXfrm>
    </dsp:sp>
    <dsp:sp modelId="{02067957-3C32-4B37-AC25-476C6EC00632}">
      <dsp:nvSpPr>
        <dsp:cNvPr id="0" name=""/>
        <dsp:cNvSpPr/>
      </dsp:nvSpPr>
      <dsp:spPr>
        <a:xfrm>
          <a:off x="0" y="4690936"/>
          <a:ext cx="10819807" cy="7502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39C9C-6CD3-462D-A6B8-D03E0420F5F5}">
      <dsp:nvSpPr>
        <dsp:cNvPr id="0" name=""/>
        <dsp:cNvSpPr/>
      </dsp:nvSpPr>
      <dsp:spPr>
        <a:xfrm>
          <a:off x="226956" y="4859746"/>
          <a:ext cx="412647" cy="41264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61BA8-28F7-4AFC-9A41-6FC63D163180}">
      <dsp:nvSpPr>
        <dsp:cNvPr id="0" name=""/>
        <dsp:cNvSpPr/>
      </dsp:nvSpPr>
      <dsp:spPr>
        <a:xfrm>
          <a:off x="866559" y="4690936"/>
          <a:ext cx="9953247" cy="75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03" tIns="79403" rIns="79403" bIns="794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general, all 3 exchange traded funds  performed very well over long horizon, and it would be worth while to do recurring investment over a long period of time</a:t>
          </a:r>
        </a:p>
      </dsp:txBody>
      <dsp:txXfrm>
        <a:off x="866559" y="4690936"/>
        <a:ext cx="9953247" cy="750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028440" cy="741708"/>
          </a:xfrm>
          <a:prstGeom prst="rect">
            <a:avLst/>
          </a:prstGeom>
        </p:spPr>
        <p:txBody>
          <a:bodyPr vert="horz" lIns="131617" tIns="65808" rIns="131617" bIns="65808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2"/>
            <a:ext cx="4028440" cy="741708"/>
          </a:xfrm>
          <a:prstGeom prst="rect">
            <a:avLst/>
          </a:prstGeom>
        </p:spPr>
        <p:txBody>
          <a:bodyPr vert="horz" lIns="131617" tIns="65808" rIns="131617" bIns="65808" rtlCol="0"/>
          <a:lstStyle>
            <a:lvl1pPr algn="r">
              <a:defRPr sz="1800"/>
            </a:lvl1pPr>
          </a:lstStyle>
          <a:p>
            <a:fld id="{65DFBD6E-B691-4A6A-8D2D-EBF71C913DF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1851025"/>
            <a:ext cx="8864600" cy="4987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1617" tIns="65808" rIns="131617" bIns="658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7114222"/>
            <a:ext cx="7437120" cy="5820728"/>
          </a:xfrm>
          <a:prstGeom prst="rect">
            <a:avLst/>
          </a:prstGeom>
        </p:spPr>
        <p:txBody>
          <a:bodyPr vert="horz" lIns="131617" tIns="65808" rIns="131617" bIns="658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4041095"/>
            <a:ext cx="4028440" cy="741707"/>
          </a:xfrm>
          <a:prstGeom prst="rect">
            <a:avLst/>
          </a:prstGeom>
        </p:spPr>
        <p:txBody>
          <a:bodyPr vert="horz" lIns="131617" tIns="65808" rIns="131617" bIns="65808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14041095"/>
            <a:ext cx="4028440" cy="741707"/>
          </a:xfrm>
          <a:prstGeom prst="rect">
            <a:avLst/>
          </a:prstGeom>
        </p:spPr>
        <p:txBody>
          <a:bodyPr vert="horz" lIns="131617" tIns="65808" rIns="131617" bIns="65808" rtlCol="0" anchor="b"/>
          <a:lstStyle>
            <a:lvl1pPr algn="r">
              <a:defRPr sz="1800"/>
            </a:lvl1pPr>
          </a:lstStyle>
          <a:p>
            <a:fld id="{AC3CCA7A-FD64-43E5-B032-8DC860CA6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3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2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2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80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56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3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0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75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80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69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54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6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2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54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9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9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CCA7A-FD64-43E5-B032-8DC860CA6A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7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YFAI All Rights Reserved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4048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KPIs Report | MN-3 | 07/27/18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6971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KPIs Report | MN-3 | 07/27/18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91518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KPIs Report | MN-3 | 07/27/18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5005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KPIs Report | MN-3 | 07/27/18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0470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KPIs Report | MN-3 | 07/27/18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5731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YFAI All Rights Reserved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7147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YFAI All Rights Reserved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3921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text and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sz="quarter" idx="14" hasCustomPrompt="1"/>
          </p:nvPr>
        </p:nvSpPr>
        <p:spPr>
          <a:xfrm>
            <a:off x="7593657" y="1364813"/>
            <a:ext cx="3899154" cy="4049219"/>
          </a:xfrm>
          <a:prstGeom prst="rect">
            <a:avLst/>
          </a:prstGeom>
        </p:spPr>
        <p:txBody>
          <a:bodyPr tIns="0">
            <a:noAutofit/>
          </a:bodyPr>
          <a:lstStyle>
            <a:lvl1pPr marL="380942" indent="-380942">
              <a:buFont typeface="Arial" panose="020B0604020202020204" pitchFamily="34" charset="0"/>
              <a:buChar char="•"/>
              <a:defRPr sz="2333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altLang="zh-CN"/>
              <a:t>First level: Arial 28pt</a:t>
            </a:r>
            <a:endParaRPr lang="zh-CN" altLang="en-US"/>
          </a:p>
          <a:p>
            <a:pPr lvl="1"/>
            <a:r>
              <a:rPr lang="en-US" altLang="zh-CN"/>
              <a:t>Second level: Arial 24pt</a:t>
            </a:r>
            <a:endParaRPr lang="zh-CN" altLang="en-US"/>
          </a:p>
          <a:p>
            <a:pPr lvl="2"/>
            <a:r>
              <a:rPr lang="en-US" altLang="zh-CN"/>
              <a:t>Third level: Arial 20pt</a:t>
            </a:r>
            <a:endParaRPr lang="zh-CN" altLang="en-US"/>
          </a:p>
          <a:p>
            <a:pPr lvl="3"/>
            <a:r>
              <a:rPr lang="en-US" altLang="zh-CN"/>
              <a:t>Fourth level: Arial 16pt</a:t>
            </a:r>
            <a:endParaRPr lang="zh-CN" altLang="en-US"/>
          </a:p>
          <a:p>
            <a:pPr lvl="4"/>
            <a:r>
              <a:rPr lang="en-US" altLang="zh-CN"/>
              <a:t>Fifth level: Arial 12pt</a:t>
            </a:r>
            <a:endParaRPr lang="zh-CN" altLang="en-US"/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64813"/>
            <a:ext cx="7348405" cy="40492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36B133C-41C4-4783-976B-697DFF054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DB67D3-EFFD-49C8-BACC-7547FB688F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DFC554-1B96-4002-9CA4-BCC494C3C9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9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Divider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0"/>
            <a:ext cx="12190411" cy="6857271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95436" y="969201"/>
            <a:ext cx="5899875" cy="2849450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999" baseline="0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Cover Option 1-1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695703" y="3838427"/>
            <a:ext cx="5899608" cy="999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</p:spTree>
    <p:extLst>
      <p:ext uri="{BB962C8B-B14F-4D97-AF65-F5344CB8AC3E}">
        <p14:creationId xmlns:p14="http://schemas.microsoft.com/office/powerpoint/2010/main" val="4192936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Divider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10"/>
          <p:cNvSpPr>
            <a:spLocks noGrp="1"/>
          </p:cNvSpPr>
          <p:nvPr>
            <p:ph type="pic" sz="quarter" idx="14" hasCustomPrompt="1"/>
          </p:nvPr>
        </p:nvSpPr>
        <p:spPr>
          <a:xfrm>
            <a:off x="4158016" y="0"/>
            <a:ext cx="8033984" cy="6858000"/>
          </a:xfrm>
          <a:custGeom>
            <a:avLst/>
            <a:gdLst>
              <a:gd name="connsiteX0" fmla="*/ 2902001 w 9642873"/>
              <a:gd name="connsiteY0" fmla="*/ 0 h 8231188"/>
              <a:gd name="connsiteX1" fmla="*/ 9642873 w 9642873"/>
              <a:gd name="connsiteY1" fmla="*/ 0 h 8231188"/>
              <a:gd name="connsiteX2" fmla="*/ 9642873 w 9642873"/>
              <a:gd name="connsiteY2" fmla="*/ 8231188 h 8231188"/>
              <a:gd name="connsiteX3" fmla="*/ 0 w 9642873"/>
              <a:gd name="connsiteY3" fmla="*/ 8231188 h 8231188"/>
              <a:gd name="connsiteX4" fmla="*/ 168725 w 9642873"/>
              <a:gd name="connsiteY4" fmla="*/ 8098596 h 8231188"/>
              <a:gd name="connsiteX5" fmla="*/ 3116373 w 9642873"/>
              <a:gd name="connsiteY5" fmla="*/ 1848242 h 8231188"/>
              <a:gd name="connsiteX6" fmla="*/ 2951810 w 9642873"/>
              <a:gd name="connsiteY6" fmla="*/ 215810 h 823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42873" h="8231188">
                <a:moveTo>
                  <a:pt x="2902001" y="0"/>
                </a:moveTo>
                <a:lnTo>
                  <a:pt x="9642873" y="0"/>
                </a:lnTo>
                <a:lnTo>
                  <a:pt x="9642873" y="8231188"/>
                </a:lnTo>
                <a:lnTo>
                  <a:pt x="0" y="8231188"/>
                </a:lnTo>
                <a:lnTo>
                  <a:pt x="168725" y="8098596"/>
                </a:lnTo>
                <a:cubicBezTo>
                  <a:pt x="1968928" y="6612937"/>
                  <a:pt x="3116373" y="4364589"/>
                  <a:pt x="3116373" y="1848242"/>
                </a:cubicBezTo>
                <a:cubicBezTo>
                  <a:pt x="3116373" y="1289054"/>
                  <a:pt x="3059709" y="743100"/>
                  <a:pt x="2951810" y="2158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1">
            <a:noAutofit/>
          </a:bodyPr>
          <a:lstStyle>
            <a:lvl1pPr marL="0" marR="0" indent="0" algn="r" defTabSz="914412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Insert image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700898" y="1448545"/>
            <a:ext cx="4735173" cy="2849450"/>
          </a:xfrm>
        </p:spPr>
        <p:txBody>
          <a:bodyPr>
            <a:noAutofit/>
          </a:bodyPr>
          <a:lstStyle>
            <a:lvl1pPr>
              <a:defRPr sz="3999" baseline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r>
              <a:rPr lang="en-US" altLang="zh-CN"/>
              <a:t>Cover Option 2-2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18" name="文本占位符 51"/>
          <p:cNvSpPr>
            <a:spLocks noGrp="1"/>
          </p:cNvSpPr>
          <p:nvPr>
            <p:ph type="body" sz="quarter" idx="13" hasCustomPrompt="1"/>
          </p:nvPr>
        </p:nvSpPr>
        <p:spPr>
          <a:xfrm>
            <a:off x="700898" y="4327646"/>
            <a:ext cx="4320471" cy="8412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  <p:pic>
        <p:nvPicPr>
          <p:cNvPr id="6" name="图片 4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37" y="466422"/>
            <a:ext cx="1766637" cy="4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NorthAmericaOperationsReview-July2015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VisorStrategy</a:t>
            </a:r>
          </a:p>
          <a:p>
            <a:pPr>
              <a:defRPr/>
            </a:pPr>
            <a:r>
              <a:rPr lang="de-DE"/>
              <a:t>Page</a:t>
            </a:r>
            <a:fld id="{17B99D8C-BA28-4D9A-9D93-6B4B4326AD98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304739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Divider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12"/>
          <p:cNvSpPr>
            <a:spLocks noGrp="1"/>
          </p:cNvSpPr>
          <p:nvPr>
            <p:ph type="pic" sz="quarter" idx="13" hasCustomPrompt="1"/>
          </p:nvPr>
        </p:nvSpPr>
        <p:spPr>
          <a:xfrm>
            <a:off x="-13158" y="0"/>
            <a:ext cx="7873609" cy="6858000"/>
          </a:xfrm>
          <a:custGeom>
            <a:avLst/>
            <a:gdLst>
              <a:gd name="connsiteX0" fmla="*/ 0 w 9450381"/>
              <a:gd name="connsiteY0" fmla="*/ 0 h 8231188"/>
              <a:gd name="connsiteX1" fmla="*/ 6283431 w 9450381"/>
              <a:gd name="connsiteY1" fmla="*/ 0 h 8231188"/>
              <a:gd name="connsiteX2" fmla="*/ 6273010 w 9450381"/>
              <a:gd name="connsiteY2" fmla="*/ 45152 h 8231188"/>
              <a:gd name="connsiteX3" fmla="*/ 6108447 w 9450381"/>
              <a:gd name="connsiteY3" fmla="*/ 1677584 h 8231188"/>
              <a:gd name="connsiteX4" fmla="*/ 9362087 w 9450381"/>
              <a:gd name="connsiteY4" fmla="*/ 8168401 h 8231188"/>
              <a:gd name="connsiteX5" fmla="*/ 9450381 w 9450381"/>
              <a:gd name="connsiteY5" fmla="*/ 8231188 h 8231188"/>
              <a:gd name="connsiteX6" fmla="*/ 0 w 9450381"/>
              <a:gd name="connsiteY6" fmla="*/ 8231188 h 823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50381" h="8231188">
                <a:moveTo>
                  <a:pt x="0" y="0"/>
                </a:moveTo>
                <a:lnTo>
                  <a:pt x="6283431" y="0"/>
                </a:lnTo>
                <a:lnTo>
                  <a:pt x="6273010" y="45152"/>
                </a:lnTo>
                <a:cubicBezTo>
                  <a:pt x="6165111" y="572442"/>
                  <a:pt x="6108447" y="1118396"/>
                  <a:pt x="6108447" y="1677584"/>
                </a:cubicBezTo>
                <a:cubicBezTo>
                  <a:pt x="6108447" y="4333728"/>
                  <a:pt x="7386927" y="6691268"/>
                  <a:pt x="9362087" y="8168401"/>
                </a:cubicBezTo>
                <a:lnTo>
                  <a:pt x="9450381" y="8231188"/>
                </a:lnTo>
                <a:lnTo>
                  <a:pt x="0" y="82311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Insert image</a:t>
            </a:r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6575949" y="1397717"/>
            <a:ext cx="4906830" cy="2849450"/>
          </a:xfrm>
        </p:spPr>
        <p:txBody>
          <a:bodyPr>
            <a:noAutofit/>
          </a:bodyPr>
          <a:lstStyle>
            <a:lvl1pPr algn="r">
              <a:defRPr sz="3999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r>
              <a:rPr lang="en-US" altLang="zh-CN"/>
              <a:t>Cover Option 2-3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11" name="文本占位符 51"/>
          <p:cNvSpPr>
            <a:spLocks noGrp="1"/>
          </p:cNvSpPr>
          <p:nvPr>
            <p:ph type="body" sz="quarter" idx="12" hasCustomPrompt="1"/>
          </p:nvPr>
        </p:nvSpPr>
        <p:spPr>
          <a:xfrm>
            <a:off x="6935911" y="4259121"/>
            <a:ext cx="4546870" cy="8412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  <p:pic>
        <p:nvPicPr>
          <p:cNvPr id="6" name="图片 4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0675" y="448256"/>
            <a:ext cx="1766637" cy="4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Divider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2"/>
          <p:cNvSpPr>
            <a:spLocks noGrp="1"/>
          </p:cNvSpPr>
          <p:nvPr>
            <p:ph type="pic" sz="quarter" idx="14" hasCustomPrompt="1"/>
          </p:nvPr>
        </p:nvSpPr>
        <p:spPr>
          <a:xfrm>
            <a:off x="5118793" y="0"/>
            <a:ext cx="7073209" cy="6858000"/>
          </a:xfrm>
          <a:custGeom>
            <a:avLst/>
            <a:gdLst>
              <a:gd name="connsiteX0" fmla="*/ 0 w 8489693"/>
              <a:gd name="connsiteY0" fmla="*/ 0 h 8231188"/>
              <a:gd name="connsiteX1" fmla="*/ 8489693 w 8489693"/>
              <a:gd name="connsiteY1" fmla="*/ 0 h 8231188"/>
              <a:gd name="connsiteX2" fmla="*/ 8489693 w 8489693"/>
              <a:gd name="connsiteY2" fmla="*/ 8231188 h 8231188"/>
              <a:gd name="connsiteX3" fmla="*/ 2377823 w 8489693"/>
              <a:gd name="connsiteY3" fmla="*/ 8231188 h 8231188"/>
              <a:gd name="connsiteX4" fmla="*/ 2430064 w 8489693"/>
              <a:gd name="connsiteY4" fmla="*/ 8047222 h 8231188"/>
              <a:gd name="connsiteX5" fmla="*/ 2685073 w 8489693"/>
              <a:gd name="connsiteY5" fmla="*/ 6022906 h 8231188"/>
              <a:gd name="connsiteX6" fmla="*/ 31330 w 8489693"/>
              <a:gd name="connsiteY6" fmla="*/ 27140 h 823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9693" h="8231188">
                <a:moveTo>
                  <a:pt x="0" y="0"/>
                </a:moveTo>
                <a:lnTo>
                  <a:pt x="8489693" y="0"/>
                </a:lnTo>
                <a:lnTo>
                  <a:pt x="8489693" y="8231188"/>
                </a:lnTo>
                <a:lnTo>
                  <a:pt x="2377823" y="8231188"/>
                </a:lnTo>
                <a:lnTo>
                  <a:pt x="2430064" y="8047222"/>
                </a:lnTo>
                <a:cubicBezTo>
                  <a:pt x="2596536" y="7400198"/>
                  <a:pt x="2685073" y="6721891"/>
                  <a:pt x="2685073" y="6022906"/>
                </a:cubicBezTo>
                <a:cubicBezTo>
                  <a:pt x="2685073" y="3646356"/>
                  <a:pt x="1661580" y="1508855"/>
                  <a:pt x="31330" y="271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1">
            <a:noAutofit/>
          </a:bodyPr>
          <a:lstStyle>
            <a:lvl1pPr marL="0" marR="0" indent="0" algn="r" defTabSz="914412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Insert image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714885" y="1427274"/>
            <a:ext cx="4781179" cy="2849450"/>
          </a:xfrm>
        </p:spPr>
        <p:txBody>
          <a:bodyPr>
            <a:noAutofit/>
          </a:bodyPr>
          <a:lstStyle>
            <a:lvl1pPr>
              <a:defRPr sz="3999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r>
              <a:rPr lang="en-US" altLang="zh-CN"/>
              <a:t>Cover Option 2-4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10" name="文本占位符 51"/>
          <p:cNvSpPr>
            <a:spLocks noGrp="1"/>
          </p:cNvSpPr>
          <p:nvPr>
            <p:ph type="body" sz="quarter" idx="13" hasCustomPrompt="1"/>
          </p:nvPr>
        </p:nvSpPr>
        <p:spPr>
          <a:xfrm>
            <a:off x="705690" y="4305543"/>
            <a:ext cx="5870259" cy="8412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  <p:pic>
        <p:nvPicPr>
          <p:cNvPr id="8" name="图片 4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91" y="466422"/>
            <a:ext cx="1766637" cy="4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46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34"/>
            <a:ext cx="12192000" cy="6854466"/>
          </a:xfrm>
          <a:prstGeom prst="rect">
            <a:avLst/>
          </a:prstGeom>
        </p:spPr>
      </p:pic>
      <p:sp>
        <p:nvSpPr>
          <p:cNvPr id="7" name="任意多边形 6"/>
          <p:cNvSpPr/>
          <p:nvPr userDrawn="1"/>
        </p:nvSpPr>
        <p:spPr>
          <a:xfrm>
            <a:off x="1" y="0"/>
            <a:ext cx="6875917" cy="6858000"/>
          </a:xfrm>
          <a:custGeom>
            <a:avLst/>
            <a:gdLst>
              <a:gd name="connsiteX0" fmla="*/ 0 w 8252891"/>
              <a:gd name="connsiteY0" fmla="*/ 0 h 8231188"/>
              <a:gd name="connsiteX1" fmla="*/ 8152984 w 8252891"/>
              <a:gd name="connsiteY1" fmla="*/ 0 h 8231188"/>
              <a:gd name="connsiteX2" fmla="*/ 8159561 w 8252891"/>
              <a:gd name="connsiteY2" fmla="*/ 36828 h 8231188"/>
              <a:gd name="connsiteX3" fmla="*/ 8252891 w 8252891"/>
              <a:gd name="connsiteY3" fmla="*/ 1270378 h 8231188"/>
              <a:gd name="connsiteX4" fmla="*/ 4353036 w 8252891"/>
              <a:gd name="connsiteY4" fmla="*/ 8197714 h 8231188"/>
              <a:gd name="connsiteX5" fmla="*/ 4294818 w 8252891"/>
              <a:gd name="connsiteY5" fmla="*/ 8231188 h 8231188"/>
              <a:gd name="connsiteX6" fmla="*/ 0 w 8252891"/>
              <a:gd name="connsiteY6" fmla="*/ 8231188 h 823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52891" h="8231188">
                <a:moveTo>
                  <a:pt x="0" y="0"/>
                </a:moveTo>
                <a:lnTo>
                  <a:pt x="8152984" y="0"/>
                </a:lnTo>
                <a:lnTo>
                  <a:pt x="8159561" y="36828"/>
                </a:lnTo>
                <a:cubicBezTo>
                  <a:pt x="8221018" y="439040"/>
                  <a:pt x="8252891" y="850987"/>
                  <a:pt x="8252891" y="1270378"/>
                </a:cubicBezTo>
                <a:cubicBezTo>
                  <a:pt x="8252891" y="4206117"/>
                  <a:pt x="6691091" y="6777077"/>
                  <a:pt x="4353036" y="8197714"/>
                </a:cubicBezTo>
                <a:lnTo>
                  <a:pt x="4294818" y="8231188"/>
                </a:lnTo>
                <a:lnTo>
                  <a:pt x="0" y="823118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1" tIns="38091" rIns="76181" bIns="38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/>
          </a:p>
        </p:txBody>
      </p:sp>
      <p:pic>
        <p:nvPicPr>
          <p:cNvPr id="8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94" y="232026"/>
            <a:ext cx="2200539" cy="90916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714885" y="1608356"/>
            <a:ext cx="4541204" cy="2849450"/>
          </a:xfrm>
        </p:spPr>
        <p:txBody>
          <a:bodyPr>
            <a:noAutofit/>
          </a:bodyPr>
          <a:lstStyle>
            <a:lvl1pPr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Cover Option 3-1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12" name="文本占位符 51"/>
          <p:cNvSpPr>
            <a:spLocks noGrp="1"/>
          </p:cNvSpPr>
          <p:nvPr>
            <p:ph type="body" sz="quarter" idx="13" hasCustomPrompt="1"/>
          </p:nvPr>
        </p:nvSpPr>
        <p:spPr>
          <a:xfrm>
            <a:off x="705690" y="4507633"/>
            <a:ext cx="3830475" cy="11411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</p:spTree>
    <p:extLst>
      <p:ext uri="{BB962C8B-B14F-4D97-AF65-F5344CB8AC3E}">
        <p14:creationId xmlns:p14="http://schemas.microsoft.com/office/powerpoint/2010/main" val="4139240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11">
            <a:extLst>
              <a:ext uri="{FF2B5EF4-FFF2-40B4-BE49-F238E27FC236}">
                <a16:creationId xmlns:a16="http://schemas.microsoft.com/office/drawing/2014/main" id="{EDB4C171-5DC5-4A20-A6E5-1C8EEF0BC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7" name="任意多边形 6"/>
          <p:cNvSpPr/>
          <p:nvPr userDrawn="1"/>
        </p:nvSpPr>
        <p:spPr>
          <a:xfrm>
            <a:off x="5077607" y="-1"/>
            <a:ext cx="7114393" cy="6858001"/>
          </a:xfrm>
          <a:custGeom>
            <a:avLst/>
            <a:gdLst>
              <a:gd name="connsiteX0" fmla="*/ 2531156 w 8539124"/>
              <a:gd name="connsiteY0" fmla="*/ 0 h 8231189"/>
              <a:gd name="connsiteX1" fmla="*/ 8539124 w 8539124"/>
              <a:gd name="connsiteY1" fmla="*/ 0 h 8231189"/>
              <a:gd name="connsiteX2" fmla="*/ 8539124 w 8539124"/>
              <a:gd name="connsiteY2" fmla="*/ 8231189 h 8231189"/>
              <a:gd name="connsiteX3" fmla="*/ 348146 w 8539124"/>
              <a:gd name="connsiteY3" fmla="*/ 8231189 h 8231189"/>
              <a:gd name="connsiteX4" fmla="*/ 255010 w 8539124"/>
              <a:gd name="connsiteY4" fmla="*/ 7903207 h 8231189"/>
              <a:gd name="connsiteX5" fmla="*/ 0 w 8539124"/>
              <a:gd name="connsiteY5" fmla="*/ 5878891 h 8231189"/>
              <a:gd name="connsiteX6" fmla="*/ 2372435 w 8539124"/>
              <a:gd name="connsiteY6" fmla="*/ 151326 h 823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39124" h="8231189">
                <a:moveTo>
                  <a:pt x="2531156" y="0"/>
                </a:moveTo>
                <a:lnTo>
                  <a:pt x="8539124" y="0"/>
                </a:lnTo>
                <a:lnTo>
                  <a:pt x="8539124" y="8231189"/>
                </a:lnTo>
                <a:lnTo>
                  <a:pt x="348146" y="8231189"/>
                </a:lnTo>
                <a:lnTo>
                  <a:pt x="255010" y="7903207"/>
                </a:lnTo>
                <a:cubicBezTo>
                  <a:pt x="88538" y="7256183"/>
                  <a:pt x="0" y="6577877"/>
                  <a:pt x="0" y="5878891"/>
                </a:cubicBezTo>
                <a:cubicBezTo>
                  <a:pt x="0" y="3642138"/>
                  <a:pt x="906624" y="1617138"/>
                  <a:pt x="2372435" y="15132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1" tIns="38091" rIns="76181" bIns="38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CBCA5D-D811-4F7A-962C-3229C45D9E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890" y="232026"/>
            <a:ext cx="2200539" cy="90916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7135853" y="1508367"/>
            <a:ext cx="4350777" cy="2849450"/>
          </a:xfrm>
        </p:spPr>
        <p:txBody>
          <a:bodyPr>
            <a:noAutofit/>
          </a:bodyPr>
          <a:lstStyle>
            <a:lvl1pPr algn="r">
              <a:defRPr sz="3999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en-US" altLang="zh-CN"/>
              <a:t>Cover Option 3-2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12" name="文本占位符 51"/>
          <p:cNvSpPr>
            <a:spLocks noGrp="1"/>
          </p:cNvSpPr>
          <p:nvPr>
            <p:ph type="body" sz="quarter" idx="13" hasCustomPrompt="1"/>
          </p:nvPr>
        </p:nvSpPr>
        <p:spPr>
          <a:xfrm>
            <a:off x="5736039" y="4388923"/>
            <a:ext cx="5750591" cy="11411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</p:spTree>
    <p:extLst>
      <p:ext uri="{BB962C8B-B14F-4D97-AF65-F5344CB8AC3E}">
        <p14:creationId xmlns:p14="http://schemas.microsoft.com/office/powerpoint/2010/main" val="19042828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6">
            <a:extLst>
              <a:ext uri="{FF2B5EF4-FFF2-40B4-BE49-F238E27FC236}">
                <a16:creationId xmlns:a16="http://schemas.microsoft.com/office/drawing/2014/main" id="{13DDB77F-6A48-4F2C-BA6E-783A57F3F3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10" name="任意多边形 9"/>
          <p:cNvSpPr/>
          <p:nvPr userDrawn="1"/>
        </p:nvSpPr>
        <p:spPr>
          <a:xfrm>
            <a:off x="2" y="0"/>
            <a:ext cx="7175885" cy="6858000"/>
          </a:xfrm>
          <a:custGeom>
            <a:avLst/>
            <a:gdLst>
              <a:gd name="connsiteX0" fmla="*/ 0 w 8612931"/>
              <a:gd name="connsiteY0" fmla="*/ 0 h 8231188"/>
              <a:gd name="connsiteX1" fmla="*/ 6155415 w 8612931"/>
              <a:gd name="connsiteY1" fmla="*/ 0 h 8231188"/>
              <a:gd name="connsiteX2" fmla="*/ 6240496 w 8612931"/>
              <a:gd name="connsiteY2" fmla="*/ 81117 h 8231188"/>
              <a:gd name="connsiteX3" fmla="*/ 8612931 w 8612931"/>
              <a:gd name="connsiteY3" fmla="*/ 5808682 h 8231188"/>
              <a:gd name="connsiteX4" fmla="*/ 8248771 w 8612931"/>
              <a:gd name="connsiteY4" fmla="*/ 8217374 h 8231188"/>
              <a:gd name="connsiteX5" fmla="*/ 8244097 w 8612931"/>
              <a:gd name="connsiteY5" fmla="*/ 8231188 h 8231188"/>
              <a:gd name="connsiteX6" fmla="*/ 0 w 8612931"/>
              <a:gd name="connsiteY6" fmla="*/ 8231188 h 823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12931" h="8231188">
                <a:moveTo>
                  <a:pt x="0" y="0"/>
                </a:moveTo>
                <a:lnTo>
                  <a:pt x="6155415" y="0"/>
                </a:lnTo>
                <a:lnTo>
                  <a:pt x="6240496" y="81117"/>
                </a:lnTo>
                <a:cubicBezTo>
                  <a:pt x="7706308" y="1546929"/>
                  <a:pt x="8612931" y="3571929"/>
                  <a:pt x="8612931" y="5808682"/>
                </a:cubicBezTo>
                <a:cubicBezTo>
                  <a:pt x="8612931" y="6647465"/>
                  <a:pt x="8485437" y="7456469"/>
                  <a:pt x="8248771" y="8217374"/>
                </a:cubicBezTo>
                <a:lnTo>
                  <a:pt x="8244097" y="8231188"/>
                </a:lnTo>
                <a:lnTo>
                  <a:pt x="0" y="823118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1" tIns="38091" rIns="76181" bIns="38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/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2F7D7F57-2700-47EA-B0E6-90196AD2C6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94" y="232026"/>
            <a:ext cx="2200539" cy="90916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97026" y="1509157"/>
            <a:ext cx="4559062" cy="2849450"/>
          </a:xfrm>
        </p:spPr>
        <p:txBody>
          <a:bodyPr>
            <a:noAutofit/>
          </a:bodyPr>
          <a:lstStyle>
            <a:lvl1pPr algn="l"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Cover Option 3-3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12" name="文本占位符 51"/>
          <p:cNvSpPr>
            <a:spLocks noGrp="1"/>
          </p:cNvSpPr>
          <p:nvPr>
            <p:ph type="body" sz="quarter" idx="13" hasCustomPrompt="1"/>
          </p:nvPr>
        </p:nvSpPr>
        <p:spPr>
          <a:xfrm>
            <a:off x="697027" y="4395280"/>
            <a:ext cx="5938917" cy="11411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</p:spTree>
    <p:extLst>
      <p:ext uri="{BB962C8B-B14F-4D97-AF65-F5344CB8AC3E}">
        <p14:creationId xmlns:p14="http://schemas.microsoft.com/office/powerpoint/2010/main" val="2033316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chemeClr val="accent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2">
            <a:extLst>
              <a:ext uri="{FF2B5EF4-FFF2-40B4-BE49-F238E27FC236}">
                <a16:creationId xmlns:a16="http://schemas.microsoft.com/office/drawing/2014/main" id="{16D4107B-7F59-462C-9C00-F2EC4F494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10" name="任意多边形 9"/>
          <p:cNvSpPr/>
          <p:nvPr userDrawn="1"/>
        </p:nvSpPr>
        <p:spPr>
          <a:xfrm>
            <a:off x="4941265" y="0"/>
            <a:ext cx="7250735" cy="6858000"/>
          </a:xfrm>
          <a:custGeom>
            <a:avLst/>
            <a:gdLst>
              <a:gd name="connsiteX0" fmla="*/ 164203 w 8702770"/>
              <a:gd name="connsiteY0" fmla="*/ 0 h 8231188"/>
              <a:gd name="connsiteX1" fmla="*/ 8702770 w 8702770"/>
              <a:gd name="connsiteY1" fmla="*/ 0 h 8231188"/>
              <a:gd name="connsiteX2" fmla="*/ 8702770 w 8702770"/>
              <a:gd name="connsiteY2" fmla="*/ 8231188 h 8231188"/>
              <a:gd name="connsiteX3" fmla="*/ 3408261 w 8702770"/>
              <a:gd name="connsiteY3" fmla="*/ 8231188 h 8231188"/>
              <a:gd name="connsiteX4" fmla="*/ 3253640 w 8702770"/>
              <a:gd name="connsiteY4" fmla="*/ 8121235 h 8231188"/>
              <a:gd name="connsiteX5" fmla="*/ 0 w 8702770"/>
              <a:gd name="connsiteY5" fmla="*/ 1630418 h 8231188"/>
              <a:gd name="connsiteX6" fmla="*/ 93330 w 8702770"/>
              <a:gd name="connsiteY6" fmla="*/ 396868 h 823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2770" h="8231188">
                <a:moveTo>
                  <a:pt x="164203" y="0"/>
                </a:moveTo>
                <a:lnTo>
                  <a:pt x="8702770" y="0"/>
                </a:lnTo>
                <a:lnTo>
                  <a:pt x="8702770" y="8231188"/>
                </a:lnTo>
                <a:lnTo>
                  <a:pt x="3408261" y="8231188"/>
                </a:lnTo>
                <a:lnTo>
                  <a:pt x="3253640" y="8121235"/>
                </a:lnTo>
                <a:cubicBezTo>
                  <a:pt x="1278480" y="6644102"/>
                  <a:pt x="0" y="4286562"/>
                  <a:pt x="0" y="1630418"/>
                </a:cubicBezTo>
                <a:cubicBezTo>
                  <a:pt x="0" y="1211027"/>
                  <a:pt x="31873" y="799080"/>
                  <a:pt x="93330" y="39686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1" tIns="38091" rIns="76181" bIns="38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/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9B78603F-791E-49B2-968E-78633F893A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9262" y="242682"/>
            <a:ext cx="2200539" cy="90916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577174" y="1508367"/>
            <a:ext cx="4909456" cy="2849450"/>
          </a:xfrm>
        </p:spPr>
        <p:txBody>
          <a:bodyPr>
            <a:noAutofit/>
          </a:bodyPr>
          <a:lstStyle>
            <a:lvl1pPr algn="r"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Cover Option 3-4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12" name="文本占位符 51"/>
          <p:cNvSpPr>
            <a:spLocks noGrp="1"/>
          </p:cNvSpPr>
          <p:nvPr>
            <p:ph type="body" sz="quarter" idx="13" hasCustomPrompt="1"/>
          </p:nvPr>
        </p:nvSpPr>
        <p:spPr>
          <a:xfrm>
            <a:off x="7355867" y="4387642"/>
            <a:ext cx="4130763" cy="11411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</p:spTree>
    <p:extLst>
      <p:ext uri="{BB962C8B-B14F-4D97-AF65-F5344CB8AC3E}">
        <p14:creationId xmlns:p14="http://schemas.microsoft.com/office/powerpoint/2010/main" val="159121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Insert picture</a:t>
            </a:r>
            <a:endParaRPr lang="zh-CN" altLang="en-US"/>
          </a:p>
        </p:txBody>
      </p:sp>
      <p:sp>
        <p:nvSpPr>
          <p:cNvPr id="3" name="任意多边形 6">
            <a:extLst>
              <a:ext uri="{FF2B5EF4-FFF2-40B4-BE49-F238E27FC236}">
                <a16:creationId xmlns:a16="http://schemas.microsoft.com/office/drawing/2014/main" id="{992F980C-4811-4DD7-B44B-78FF90816E9F}"/>
              </a:ext>
            </a:extLst>
          </p:cNvPr>
          <p:cNvSpPr/>
          <p:nvPr userDrawn="1"/>
        </p:nvSpPr>
        <p:spPr>
          <a:xfrm>
            <a:off x="1" y="0"/>
            <a:ext cx="6875917" cy="6858000"/>
          </a:xfrm>
          <a:custGeom>
            <a:avLst/>
            <a:gdLst>
              <a:gd name="connsiteX0" fmla="*/ 0 w 8252891"/>
              <a:gd name="connsiteY0" fmla="*/ 0 h 8231188"/>
              <a:gd name="connsiteX1" fmla="*/ 8152984 w 8252891"/>
              <a:gd name="connsiteY1" fmla="*/ 0 h 8231188"/>
              <a:gd name="connsiteX2" fmla="*/ 8159561 w 8252891"/>
              <a:gd name="connsiteY2" fmla="*/ 36828 h 8231188"/>
              <a:gd name="connsiteX3" fmla="*/ 8252891 w 8252891"/>
              <a:gd name="connsiteY3" fmla="*/ 1270378 h 8231188"/>
              <a:gd name="connsiteX4" fmla="*/ 4353036 w 8252891"/>
              <a:gd name="connsiteY4" fmla="*/ 8197714 h 8231188"/>
              <a:gd name="connsiteX5" fmla="*/ 4294818 w 8252891"/>
              <a:gd name="connsiteY5" fmla="*/ 8231188 h 8231188"/>
              <a:gd name="connsiteX6" fmla="*/ 0 w 8252891"/>
              <a:gd name="connsiteY6" fmla="*/ 8231188 h 823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52891" h="8231188">
                <a:moveTo>
                  <a:pt x="0" y="0"/>
                </a:moveTo>
                <a:lnTo>
                  <a:pt x="8152984" y="0"/>
                </a:lnTo>
                <a:lnTo>
                  <a:pt x="8159561" y="36828"/>
                </a:lnTo>
                <a:cubicBezTo>
                  <a:pt x="8221018" y="439040"/>
                  <a:pt x="8252891" y="850987"/>
                  <a:pt x="8252891" y="1270378"/>
                </a:cubicBezTo>
                <a:cubicBezTo>
                  <a:pt x="8252891" y="4206117"/>
                  <a:pt x="6691091" y="6777077"/>
                  <a:pt x="4353036" y="8197714"/>
                </a:cubicBezTo>
                <a:lnTo>
                  <a:pt x="4294818" y="8231188"/>
                </a:lnTo>
                <a:lnTo>
                  <a:pt x="0" y="823118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1" tIns="38091" rIns="76181" bIns="38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E158615C-338D-4ADF-82AB-FA80F3479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94" y="232026"/>
            <a:ext cx="2200539" cy="909161"/>
          </a:xfrm>
          <a:prstGeom prst="rect">
            <a:avLst/>
          </a:prstGeom>
        </p:spPr>
      </p:pic>
      <p:sp>
        <p:nvSpPr>
          <p:cNvPr id="5" name="标题 8">
            <a:extLst>
              <a:ext uri="{FF2B5EF4-FFF2-40B4-BE49-F238E27FC236}">
                <a16:creationId xmlns:a16="http://schemas.microsoft.com/office/drawing/2014/main" id="{4882A581-FB01-4830-97F6-49EED99F4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885" y="1608356"/>
            <a:ext cx="4541204" cy="2849450"/>
          </a:xfrm>
        </p:spPr>
        <p:txBody>
          <a:bodyPr>
            <a:noAutofit/>
          </a:bodyPr>
          <a:lstStyle>
            <a:lvl1pPr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Cover Option 1-1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6" name="文本占位符 51">
            <a:extLst>
              <a:ext uri="{FF2B5EF4-FFF2-40B4-BE49-F238E27FC236}">
                <a16:creationId xmlns:a16="http://schemas.microsoft.com/office/drawing/2014/main" id="{1801D3B5-95A3-41C7-87BA-8F1B5E520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690" y="4507633"/>
            <a:ext cx="3830475" cy="11411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</p:spTree>
    <p:extLst>
      <p:ext uri="{BB962C8B-B14F-4D97-AF65-F5344CB8AC3E}">
        <p14:creationId xmlns:p14="http://schemas.microsoft.com/office/powerpoint/2010/main" val="1564540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Insert picture</a:t>
            </a:r>
            <a:endParaRPr lang="zh-CN" altLang="en-US"/>
          </a:p>
        </p:txBody>
      </p:sp>
      <p:sp>
        <p:nvSpPr>
          <p:cNvPr id="3" name="任意多边形 9">
            <a:extLst>
              <a:ext uri="{FF2B5EF4-FFF2-40B4-BE49-F238E27FC236}">
                <a16:creationId xmlns:a16="http://schemas.microsoft.com/office/drawing/2014/main" id="{D8CAEC79-583A-454A-A540-AA0BD57B763C}"/>
              </a:ext>
            </a:extLst>
          </p:cNvPr>
          <p:cNvSpPr/>
          <p:nvPr userDrawn="1"/>
        </p:nvSpPr>
        <p:spPr>
          <a:xfrm>
            <a:off x="2" y="0"/>
            <a:ext cx="7175885" cy="6858000"/>
          </a:xfrm>
          <a:custGeom>
            <a:avLst/>
            <a:gdLst>
              <a:gd name="connsiteX0" fmla="*/ 0 w 8612931"/>
              <a:gd name="connsiteY0" fmla="*/ 0 h 8231188"/>
              <a:gd name="connsiteX1" fmla="*/ 6155415 w 8612931"/>
              <a:gd name="connsiteY1" fmla="*/ 0 h 8231188"/>
              <a:gd name="connsiteX2" fmla="*/ 6240496 w 8612931"/>
              <a:gd name="connsiteY2" fmla="*/ 81117 h 8231188"/>
              <a:gd name="connsiteX3" fmla="*/ 8612931 w 8612931"/>
              <a:gd name="connsiteY3" fmla="*/ 5808682 h 8231188"/>
              <a:gd name="connsiteX4" fmla="*/ 8248771 w 8612931"/>
              <a:gd name="connsiteY4" fmla="*/ 8217374 h 8231188"/>
              <a:gd name="connsiteX5" fmla="*/ 8244097 w 8612931"/>
              <a:gd name="connsiteY5" fmla="*/ 8231188 h 8231188"/>
              <a:gd name="connsiteX6" fmla="*/ 0 w 8612931"/>
              <a:gd name="connsiteY6" fmla="*/ 8231188 h 823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12931" h="8231188">
                <a:moveTo>
                  <a:pt x="0" y="0"/>
                </a:moveTo>
                <a:lnTo>
                  <a:pt x="6155415" y="0"/>
                </a:lnTo>
                <a:lnTo>
                  <a:pt x="6240496" y="81117"/>
                </a:lnTo>
                <a:cubicBezTo>
                  <a:pt x="7706308" y="1546929"/>
                  <a:pt x="8612931" y="3571929"/>
                  <a:pt x="8612931" y="5808682"/>
                </a:cubicBezTo>
                <a:cubicBezTo>
                  <a:pt x="8612931" y="6647465"/>
                  <a:pt x="8485437" y="7456469"/>
                  <a:pt x="8248771" y="8217374"/>
                </a:cubicBezTo>
                <a:lnTo>
                  <a:pt x="8244097" y="8231188"/>
                </a:lnTo>
                <a:lnTo>
                  <a:pt x="0" y="8231188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1" tIns="38091" rIns="76181" bIns="38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15BA4FA-F71E-4B2A-BDE8-D36B10D5A5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94" y="232026"/>
            <a:ext cx="2200539" cy="909161"/>
          </a:xfrm>
          <a:prstGeom prst="rect">
            <a:avLst/>
          </a:prstGeom>
        </p:spPr>
      </p:pic>
      <p:sp>
        <p:nvSpPr>
          <p:cNvPr id="5" name="标题 8">
            <a:extLst>
              <a:ext uri="{FF2B5EF4-FFF2-40B4-BE49-F238E27FC236}">
                <a16:creationId xmlns:a16="http://schemas.microsoft.com/office/drawing/2014/main" id="{3D576577-73D0-4A84-884E-359B45EAB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026" y="1509157"/>
            <a:ext cx="4559062" cy="2849450"/>
          </a:xfrm>
        </p:spPr>
        <p:txBody>
          <a:bodyPr>
            <a:noAutofit/>
          </a:bodyPr>
          <a:lstStyle>
            <a:lvl1pPr algn="l"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Cover Option 1-2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6" name="文本占位符 51">
            <a:extLst>
              <a:ext uri="{FF2B5EF4-FFF2-40B4-BE49-F238E27FC236}">
                <a16:creationId xmlns:a16="http://schemas.microsoft.com/office/drawing/2014/main" id="{886B13E2-656F-4E17-9FA0-F179EFC91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027" y="4395280"/>
            <a:ext cx="5938917" cy="11411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</p:spTree>
    <p:extLst>
      <p:ext uri="{BB962C8B-B14F-4D97-AF65-F5344CB8AC3E}">
        <p14:creationId xmlns:p14="http://schemas.microsoft.com/office/powerpoint/2010/main" val="42321179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Insert picture</a:t>
            </a:r>
            <a:endParaRPr lang="zh-CN" altLang="en-US"/>
          </a:p>
        </p:txBody>
      </p:sp>
      <p:sp>
        <p:nvSpPr>
          <p:cNvPr id="3" name="任意多边形 9">
            <a:extLst>
              <a:ext uri="{FF2B5EF4-FFF2-40B4-BE49-F238E27FC236}">
                <a16:creationId xmlns:a16="http://schemas.microsoft.com/office/drawing/2014/main" id="{8F8700A3-94B1-42BB-94BE-9F1AFD115A8E}"/>
              </a:ext>
            </a:extLst>
          </p:cNvPr>
          <p:cNvSpPr/>
          <p:nvPr userDrawn="1"/>
        </p:nvSpPr>
        <p:spPr>
          <a:xfrm>
            <a:off x="4953958" y="0"/>
            <a:ext cx="7250735" cy="6858000"/>
          </a:xfrm>
          <a:custGeom>
            <a:avLst/>
            <a:gdLst>
              <a:gd name="connsiteX0" fmla="*/ 164203 w 8702770"/>
              <a:gd name="connsiteY0" fmla="*/ 0 h 8231188"/>
              <a:gd name="connsiteX1" fmla="*/ 8702770 w 8702770"/>
              <a:gd name="connsiteY1" fmla="*/ 0 h 8231188"/>
              <a:gd name="connsiteX2" fmla="*/ 8702770 w 8702770"/>
              <a:gd name="connsiteY2" fmla="*/ 8231188 h 8231188"/>
              <a:gd name="connsiteX3" fmla="*/ 3408261 w 8702770"/>
              <a:gd name="connsiteY3" fmla="*/ 8231188 h 8231188"/>
              <a:gd name="connsiteX4" fmla="*/ 3253640 w 8702770"/>
              <a:gd name="connsiteY4" fmla="*/ 8121235 h 8231188"/>
              <a:gd name="connsiteX5" fmla="*/ 0 w 8702770"/>
              <a:gd name="connsiteY5" fmla="*/ 1630418 h 8231188"/>
              <a:gd name="connsiteX6" fmla="*/ 93330 w 8702770"/>
              <a:gd name="connsiteY6" fmla="*/ 396868 h 823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2770" h="8231188">
                <a:moveTo>
                  <a:pt x="164203" y="0"/>
                </a:moveTo>
                <a:lnTo>
                  <a:pt x="8702770" y="0"/>
                </a:lnTo>
                <a:lnTo>
                  <a:pt x="8702770" y="8231188"/>
                </a:lnTo>
                <a:lnTo>
                  <a:pt x="3408261" y="8231188"/>
                </a:lnTo>
                <a:lnTo>
                  <a:pt x="3253640" y="8121235"/>
                </a:lnTo>
                <a:cubicBezTo>
                  <a:pt x="1278480" y="6644102"/>
                  <a:pt x="0" y="4286562"/>
                  <a:pt x="0" y="1630418"/>
                </a:cubicBezTo>
                <a:cubicBezTo>
                  <a:pt x="0" y="1211027"/>
                  <a:pt x="31873" y="799080"/>
                  <a:pt x="93330" y="396868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1" tIns="38091" rIns="76181" bIns="38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15D192CC-D8D4-4525-8326-A648FFCC6B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9262" y="242682"/>
            <a:ext cx="2200539" cy="909161"/>
          </a:xfrm>
          <a:prstGeom prst="rect">
            <a:avLst/>
          </a:prstGeom>
        </p:spPr>
      </p:pic>
      <p:sp>
        <p:nvSpPr>
          <p:cNvPr id="5" name="标题 8">
            <a:extLst>
              <a:ext uri="{FF2B5EF4-FFF2-40B4-BE49-F238E27FC236}">
                <a16:creationId xmlns:a16="http://schemas.microsoft.com/office/drawing/2014/main" id="{741AE1C7-3197-4018-BDA5-CBB703F02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174" y="1508367"/>
            <a:ext cx="4909456" cy="2849450"/>
          </a:xfrm>
        </p:spPr>
        <p:txBody>
          <a:bodyPr>
            <a:noAutofit/>
          </a:bodyPr>
          <a:lstStyle>
            <a:lvl1pPr algn="r"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Cover Option 1-3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6" name="文本占位符 51">
            <a:extLst>
              <a:ext uri="{FF2B5EF4-FFF2-40B4-BE49-F238E27FC236}">
                <a16:creationId xmlns:a16="http://schemas.microsoft.com/office/drawing/2014/main" id="{36595DA0-F915-4A05-9F4E-F39C2A48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5867" y="4387642"/>
            <a:ext cx="4130763" cy="11411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</p:spTree>
    <p:extLst>
      <p:ext uri="{BB962C8B-B14F-4D97-AF65-F5344CB8AC3E}">
        <p14:creationId xmlns:p14="http://schemas.microsoft.com/office/powerpoint/2010/main" val="3422998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Insert picture</a:t>
            </a:r>
            <a:endParaRPr lang="zh-CN" altLang="en-US"/>
          </a:p>
        </p:txBody>
      </p:sp>
      <p:sp>
        <p:nvSpPr>
          <p:cNvPr id="3" name="任意多边形 6">
            <a:extLst>
              <a:ext uri="{FF2B5EF4-FFF2-40B4-BE49-F238E27FC236}">
                <a16:creationId xmlns:a16="http://schemas.microsoft.com/office/drawing/2014/main" id="{89C1C4A3-BF36-4353-8E59-2A1C119FFBC2}"/>
              </a:ext>
            </a:extLst>
          </p:cNvPr>
          <p:cNvSpPr/>
          <p:nvPr userDrawn="1"/>
        </p:nvSpPr>
        <p:spPr>
          <a:xfrm>
            <a:off x="5077607" y="-1"/>
            <a:ext cx="7114393" cy="6858001"/>
          </a:xfrm>
          <a:custGeom>
            <a:avLst/>
            <a:gdLst>
              <a:gd name="connsiteX0" fmla="*/ 2531156 w 8539124"/>
              <a:gd name="connsiteY0" fmla="*/ 0 h 8231189"/>
              <a:gd name="connsiteX1" fmla="*/ 8539124 w 8539124"/>
              <a:gd name="connsiteY1" fmla="*/ 0 h 8231189"/>
              <a:gd name="connsiteX2" fmla="*/ 8539124 w 8539124"/>
              <a:gd name="connsiteY2" fmla="*/ 8231189 h 8231189"/>
              <a:gd name="connsiteX3" fmla="*/ 348146 w 8539124"/>
              <a:gd name="connsiteY3" fmla="*/ 8231189 h 8231189"/>
              <a:gd name="connsiteX4" fmla="*/ 255010 w 8539124"/>
              <a:gd name="connsiteY4" fmla="*/ 7903207 h 8231189"/>
              <a:gd name="connsiteX5" fmla="*/ 0 w 8539124"/>
              <a:gd name="connsiteY5" fmla="*/ 5878891 h 8231189"/>
              <a:gd name="connsiteX6" fmla="*/ 2372435 w 8539124"/>
              <a:gd name="connsiteY6" fmla="*/ 151326 h 823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39124" h="8231189">
                <a:moveTo>
                  <a:pt x="2531156" y="0"/>
                </a:moveTo>
                <a:lnTo>
                  <a:pt x="8539124" y="0"/>
                </a:lnTo>
                <a:lnTo>
                  <a:pt x="8539124" y="8231189"/>
                </a:lnTo>
                <a:lnTo>
                  <a:pt x="348146" y="8231189"/>
                </a:lnTo>
                <a:lnTo>
                  <a:pt x="255010" y="7903207"/>
                </a:lnTo>
                <a:cubicBezTo>
                  <a:pt x="88538" y="7256183"/>
                  <a:pt x="0" y="6577877"/>
                  <a:pt x="0" y="5878891"/>
                </a:cubicBezTo>
                <a:cubicBezTo>
                  <a:pt x="0" y="3642138"/>
                  <a:pt x="906624" y="1617138"/>
                  <a:pt x="2372435" y="151326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1" tIns="38091" rIns="76181" bIns="380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108CD-741D-4FD8-A737-1B17A7317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890" y="232026"/>
            <a:ext cx="2200539" cy="909161"/>
          </a:xfrm>
          <a:prstGeom prst="rect">
            <a:avLst/>
          </a:prstGeom>
        </p:spPr>
      </p:pic>
      <p:sp>
        <p:nvSpPr>
          <p:cNvPr id="5" name="标题 8">
            <a:extLst>
              <a:ext uri="{FF2B5EF4-FFF2-40B4-BE49-F238E27FC236}">
                <a16:creationId xmlns:a16="http://schemas.microsoft.com/office/drawing/2014/main" id="{80D1EA11-B33B-4099-858F-5885D7248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5853" y="1508367"/>
            <a:ext cx="4350777" cy="2849450"/>
          </a:xfrm>
        </p:spPr>
        <p:txBody>
          <a:bodyPr>
            <a:noAutofit/>
          </a:bodyPr>
          <a:lstStyle>
            <a:lvl1pPr algn="r">
              <a:defRPr sz="3999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en-US" altLang="zh-CN"/>
              <a:t>Cover Option 3-2</a:t>
            </a:r>
            <a:br>
              <a:rPr lang="en-US" altLang="zh-CN"/>
            </a:br>
            <a:r>
              <a:rPr lang="en-US" altLang="zh-CN"/>
              <a:t>Title Arial Bold</a:t>
            </a:r>
            <a:br>
              <a:rPr lang="en-US" altLang="zh-CN"/>
            </a:br>
            <a:r>
              <a:rPr lang="en-US" altLang="zh-CN"/>
              <a:t>48pt</a:t>
            </a:r>
            <a:endParaRPr lang="zh-CN" altLang="en-US"/>
          </a:p>
        </p:txBody>
      </p:sp>
      <p:sp>
        <p:nvSpPr>
          <p:cNvPr id="6" name="文本占位符 51">
            <a:extLst>
              <a:ext uri="{FF2B5EF4-FFF2-40B4-BE49-F238E27FC236}">
                <a16:creationId xmlns:a16="http://schemas.microsoft.com/office/drawing/2014/main" id="{759DE9BD-C3AA-424C-A597-58F48C1D6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6039" y="4388923"/>
            <a:ext cx="5750591" cy="11411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 b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marL="0" marR="0" lvl="0" indent="0" algn="l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Subtitle Arial Bold 28pt</a:t>
            </a:r>
          </a:p>
        </p:txBody>
      </p:sp>
    </p:spTree>
    <p:extLst>
      <p:ext uri="{BB962C8B-B14F-4D97-AF65-F5344CB8AC3E}">
        <p14:creationId xmlns:p14="http://schemas.microsoft.com/office/powerpoint/2010/main" val="31064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YFAI All Rights Reserved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20325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Insert picture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66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4459A"/>
              </a:gs>
              <a:gs pos="100000">
                <a:srgbClr val="00A0E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97026" y="1364988"/>
            <a:ext cx="10797948" cy="4805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66" baseline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altLang="zh-CN" sz="1666">
                <a:solidFill>
                  <a:schemeClr val="bg1"/>
                </a:solidFill>
              </a:rPr>
              <a:t>Inset page used to separate different parts. This style insert page cannot be insert the image.</a:t>
            </a:r>
            <a:endParaRPr lang="zh-CN" altLang="en-US" sz="1666">
              <a:solidFill>
                <a:schemeClr val="bg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Insert Page Option 4-1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2907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4459A"/>
              </a:gs>
              <a:gs pos="100000">
                <a:srgbClr val="00A0E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697026" y="2081093"/>
            <a:ext cx="10797948" cy="594695"/>
          </a:xfrm>
        </p:spPr>
        <p:txBody>
          <a:bodyPr anchor="ctr" anchorCtr="0">
            <a:normAutofit/>
          </a:bodyPr>
          <a:lstStyle>
            <a:lvl1pPr algn="ctr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Insert Page Option 4-2</a:t>
            </a:r>
            <a:endParaRPr lang="zh-CN" altLang="en-US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97026" y="3066225"/>
            <a:ext cx="10797948" cy="2257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66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altLang="zh-CN" sz="1666">
                <a:solidFill>
                  <a:schemeClr val="bg1"/>
                </a:solidFill>
              </a:rPr>
              <a:t>Inset page used to separate different parts. This style insert page cannot be insert the image.</a:t>
            </a:r>
            <a:endParaRPr lang="zh-CN" altLang="en-US" sz="1666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155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9E42"/>
              </a:gs>
              <a:gs pos="100000">
                <a:srgbClr val="A8C7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697026" y="429866"/>
            <a:ext cx="10797948" cy="594695"/>
          </a:xfrm>
        </p:spPr>
        <p:txBody>
          <a:bodyPr anchor="ctr" anchorCtr="0">
            <a:normAutofit/>
          </a:bodyPr>
          <a:lstStyle>
            <a:lvl1pPr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Insert Page Option 4-3</a:t>
            </a:r>
            <a:endParaRPr lang="zh-CN" altLang="en-US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97026" y="1364988"/>
            <a:ext cx="10797948" cy="4805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66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altLang="zh-CN" sz="1666">
                <a:solidFill>
                  <a:schemeClr val="bg1"/>
                </a:solidFill>
              </a:rPr>
              <a:t>Inset page used to separate different parts. This style insert page cannot be insert the image.</a:t>
            </a:r>
            <a:endParaRPr lang="zh-CN" altLang="en-US" sz="1666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675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9E42"/>
              </a:gs>
              <a:gs pos="100000">
                <a:srgbClr val="A8C7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697026" y="2081093"/>
            <a:ext cx="10797948" cy="594695"/>
          </a:xfrm>
        </p:spPr>
        <p:txBody>
          <a:bodyPr anchor="ctr" anchorCtr="0">
            <a:normAutofit/>
          </a:bodyPr>
          <a:lstStyle>
            <a:lvl1pPr algn="ctr"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Insert Page Option 4-4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97026" y="3066225"/>
            <a:ext cx="10797948" cy="2257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66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altLang="zh-CN" sz="1666">
                <a:solidFill>
                  <a:schemeClr val="bg1"/>
                </a:solidFill>
              </a:rPr>
              <a:t>Inset page used to separate different parts. This style insert page cannot be insert the image.</a:t>
            </a:r>
            <a:endParaRPr lang="zh-CN" altLang="en-US" sz="1666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701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Insert image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697026" y="1055884"/>
            <a:ext cx="10797948" cy="594695"/>
          </a:xfrm>
        </p:spPr>
        <p:txBody>
          <a:bodyPr anchor="ctr" anchorCtr="0">
            <a:normAutofit/>
          </a:bodyPr>
          <a:lstStyle>
            <a:lvl1pPr algn="ctr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Insert Page Option 4-5</a:t>
            </a:r>
            <a:endParaRPr lang="zh-CN" altLang="en-US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97026" y="1806274"/>
            <a:ext cx="10797948" cy="12223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12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66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ctr" defTabSz="914412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666">
                <a:solidFill>
                  <a:schemeClr val="bg1"/>
                </a:solidFill>
              </a:rPr>
              <a:t>Inset page used to separate different parts. This style insert page can be insert the picture. Background image can not influence the recognition of text and rendering.</a:t>
            </a:r>
            <a:endParaRPr lang="zh-CN" altLang="en-US" sz="1666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12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text and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6">
            <a:extLst>
              <a:ext uri="{FF2B5EF4-FFF2-40B4-BE49-F238E27FC236}">
                <a16:creationId xmlns:a16="http://schemas.microsoft.com/office/drawing/2014/main" id="{37C63325-083E-40AF-B3C2-D4F20E58170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zh-CN" dirty="0"/>
              <a:t>YFAI All Rights Reserved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74E9133-D53C-4216-B34F-E65C6E496E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BF1D17BF-3A9F-4BB5-A0EC-0D3E293547E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97026" y="1193042"/>
            <a:ext cx="10797948" cy="509224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altLang="zh-CN"/>
              <a:t>First level: Arial 28pt</a:t>
            </a:r>
            <a:endParaRPr lang="zh-CN" altLang="en-US"/>
          </a:p>
          <a:p>
            <a:pPr lvl="1"/>
            <a:r>
              <a:rPr lang="en-US" altLang="zh-CN"/>
              <a:t>Second level: Arial 24pt</a:t>
            </a:r>
            <a:endParaRPr lang="zh-CN" altLang="en-US"/>
          </a:p>
          <a:p>
            <a:pPr lvl="2"/>
            <a:r>
              <a:rPr lang="en-US" altLang="zh-CN"/>
              <a:t>Third level: Arial 20pt</a:t>
            </a:r>
            <a:endParaRPr lang="zh-CN" altLang="en-US"/>
          </a:p>
          <a:p>
            <a:pPr lvl="3"/>
            <a:r>
              <a:rPr lang="en-US" altLang="zh-CN"/>
              <a:t>Fourth level: Arial 16pt</a:t>
            </a:r>
            <a:endParaRPr lang="zh-CN" altLang="en-US"/>
          </a:p>
          <a:p>
            <a:pPr lvl="4"/>
            <a:r>
              <a:rPr lang="en-US" altLang="zh-CN"/>
              <a:t>Fifth level: Arial 12pt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Title: Arial Bold 36pt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2E68C-95C8-497F-A4FA-745D9A101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5FB640-5693-484C-B6FE-3195935ABD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E2246-093D-4D2D-A59B-CBB2653EC9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38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 and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696572" y="1380686"/>
            <a:ext cx="5248861" cy="40492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42244" y="1378211"/>
            <a:ext cx="5248861" cy="4049219"/>
          </a:xfrm>
          <a:prstGeom prst="rect">
            <a:avLst/>
          </a:prstGeom>
        </p:spPr>
        <p:txBody>
          <a:bodyPr tIns="0">
            <a:noAutofit/>
          </a:bodyPr>
          <a:lstStyle>
            <a:lvl1pPr marL="380942" indent="-380942">
              <a:buFont typeface="Arial" panose="020B0604020202020204" pitchFamily="34" charset="0"/>
              <a:buChar char="•"/>
              <a:defRPr sz="2333">
                <a:solidFill>
                  <a:schemeClr val="tx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altLang="zh-CN"/>
              <a:t>First level: Arial 28pt</a:t>
            </a:r>
            <a:endParaRPr lang="zh-CN" altLang="en-US"/>
          </a:p>
          <a:p>
            <a:pPr lvl="1"/>
            <a:r>
              <a:rPr lang="en-US" altLang="zh-CN"/>
              <a:t>Second level: Arial 24pt</a:t>
            </a:r>
            <a:endParaRPr lang="zh-CN" altLang="en-US"/>
          </a:p>
          <a:p>
            <a:pPr lvl="2"/>
            <a:r>
              <a:rPr lang="en-US" altLang="zh-CN"/>
              <a:t>Third level: Arial 20pt</a:t>
            </a:r>
            <a:endParaRPr lang="zh-CN" altLang="en-US"/>
          </a:p>
          <a:p>
            <a:pPr lvl="3"/>
            <a:r>
              <a:rPr lang="en-US" altLang="zh-CN"/>
              <a:t>Fourth level: Arial 16pt</a:t>
            </a:r>
            <a:endParaRPr lang="zh-CN" altLang="en-US"/>
          </a:p>
          <a:p>
            <a:pPr lvl="4"/>
            <a:r>
              <a:rPr lang="en-US" altLang="zh-CN"/>
              <a:t>Fifth level: Arial 12pt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E0A3B7A-C72F-419A-81EC-8AF513204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E3F3BC-8D24-401B-A0DF-FB505C50F4C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295194-4301-43E1-99CE-90FB52CCCA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767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text and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6573" y="429866"/>
            <a:ext cx="10798402" cy="594695"/>
          </a:xfrm>
        </p:spPr>
        <p:txBody>
          <a:bodyPr anchor="ctr" anchorCtr="0">
            <a:normAutofit/>
          </a:bodyPr>
          <a:lstStyle>
            <a:lvl1pPr>
              <a:defRPr sz="3000" baseline="0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6246114" y="1380686"/>
            <a:ext cx="5248861" cy="40492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6572" y="1378211"/>
            <a:ext cx="5248861" cy="4049219"/>
          </a:xfrm>
          <a:prstGeom prst="rect">
            <a:avLst/>
          </a:prstGeom>
        </p:spPr>
        <p:txBody>
          <a:bodyPr tIns="0">
            <a:noAutofit/>
          </a:bodyPr>
          <a:lstStyle>
            <a:lvl1pPr marL="380942" indent="-380942">
              <a:buFont typeface="Arial" panose="020B0604020202020204" pitchFamily="34" charset="0"/>
              <a:buChar char="•"/>
              <a:defRPr sz="2333">
                <a:solidFill>
                  <a:schemeClr val="tx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altLang="zh-CN"/>
              <a:t>First level: Arial 28pt</a:t>
            </a:r>
            <a:endParaRPr lang="zh-CN" altLang="en-US"/>
          </a:p>
          <a:p>
            <a:pPr lvl="1"/>
            <a:r>
              <a:rPr lang="en-US" altLang="zh-CN"/>
              <a:t>Second level: Arial 24pt</a:t>
            </a:r>
            <a:endParaRPr lang="zh-CN" altLang="en-US"/>
          </a:p>
          <a:p>
            <a:pPr lvl="2"/>
            <a:r>
              <a:rPr lang="en-US" altLang="zh-CN"/>
              <a:t>Third level: Arial 20pt</a:t>
            </a:r>
            <a:endParaRPr lang="zh-CN" altLang="en-US"/>
          </a:p>
          <a:p>
            <a:pPr lvl="3"/>
            <a:r>
              <a:rPr lang="en-US" altLang="zh-CN"/>
              <a:t>Fourth level: Arial 16pt</a:t>
            </a:r>
            <a:endParaRPr lang="zh-CN" altLang="en-US"/>
          </a:p>
          <a:p>
            <a:pPr lvl="4"/>
            <a:r>
              <a:rPr lang="en-US" altLang="zh-CN"/>
              <a:t>Fifth level: Arial 12pt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608936-B890-4A37-BBBA-FC402EAD59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7FB9C5-E1BB-4BAE-8209-EF3487057E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13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YFAI All Rights Reserved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137158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text and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4843596" y="1349114"/>
            <a:ext cx="7348405" cy="40492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 hasCustomPrompt="1"/>
          </p:nvPr>
        </p:nvSpPr>
        <p:spPr>
          <a:xfrm>
            <a:off x="705032" y="1349114"/>
            <a:ext cx="3899154" cy="4049219"/>
          </a:xfrm>
          <a:prstGeom prst="rect">
            <a:avLst/>
          </a:prstGeom>
        </p:spPr>
        <p:txBody>
          <a:bodyPr tIns="0">
            <a:noAutofit/>
          </a:bodyPr>
          <a:lstStyle>
            <a:lvl1pPr marL="380942" indent="-380942">
              <a:buFont typeface="Arial" panose="020B0604020202020204" pitchFamily="34" charset="0"/>
              <a:buChar char="•"/>
              <a:defRPr lang="en-US" altLang="zh-CN" sz="2333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/>
              <a:t>First level: Arial 28pt</a:t>
            </a:r>
            <a:endParaRPr lang="zh-CN" altLang="en-US"/>
          </a:p>
          <a:p>
            <a:pPr lvl="1"/>
            <a:r>
              <a:rPr lang="en-US" altLang="zh-CN"/>
              <a:t>Second level: Arial 24pt</a:t>
            </a:r>
            <a:endParaRPr lang="zh-CN" altLang="en-US"/>
          </a:p>
          <a:p>
            <a:pPr lvl="2"/>
            <a:r>
              <a:rPr lang="en-US" altLang="zh-CN"/>
              <a:t>Third level: Arial 20pt</a:t>
            </a:r>
            <a:endParaRPr lang="zh-CN" altLang="en-US"/>
          </a:p>
          <a:p>
            <a:pPr lvl="3"/>
            <a:r>
              <a:rPr lang="en-US" altLang="zh-CN"/>
              <a:t>Fourth level: Arial 16pt</a:t>
            </a:r>
            <a:endParaRPr lang="zh-CN" altLang="en-US"/>
          </a:p>
          <a:p>
            <a:pPr lvl="4"/>
            <a:r>
              <a:rPr lang="en-US" altLang="zh-CN"/>
              <a:t>Fifth level: Arial 12pt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D4FC77-5559-4D8A-AB35-6C49C7627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B13B5-C833-41CD-81F6-83543FC9BD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66E4C63-C1F3-47D9-94B3-3A70422D6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949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 and 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696572" y="1396557"/>
            <a:ext cx="3359271" cy="25495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96889" y="4044971"/>
            <a:ext cx="3368736" cy="2381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66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4425695" y="1396557"/>
            <a:ext cx="3359271" cy="25495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marR="0" indent="0" algn="ct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4425695" y="4046323"/>
            <a:ext cx="3359271" cy="2381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12" name="图片占位符 6"/>
          <p:cNvSpPr>
            <a:spLocks noGrp="1"/>
          </p:cNvSpPr>
          <p:nvPr>
            <p:ph type="pic" sz="quarter" idx="17" hasCustomPrompt="1"/>
          </p:nvPr>
        </p:nvSpPr>
        <p:spPr>
          <a:xfrm>
            <a:off x="8134770" y="1396557"/>
            <a:ext cx="3359271" cy="25495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marR="0" indent="0" algn="ct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8134770" y="4044971"/>
            <a:ext cx="3359271" cy="2381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2495140-241F-4F08-8978-EA031516D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3C7637-5811-426A-8F09-D2647DAFAE6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DA2554-84B8-42DA-A3C6-5956C1E362E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887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text and 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697027" y="2654114"/>
            <a:ext cx="3449251" cy="25495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4371193" y="2654114"/>
            <a:ext cx="3449251" cy="25495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marR="0" indent="0" algn="ct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2" name="图片占位符 6"/>
          <p:cNvSpPr>
            <a:spLocks noGrp="1"/>
          </p:cNvSpPr>
          <p:nvPr>
            <p:ph type="pic" sz="quarter" idx="17" hasCustomPrompt="1"/>
          </p:nvPr>
        </p:nvSpPr>
        <p:spPr>
          <a:xfrm>
            <a:off x="8045724" y="2654114"/>
            <a:ext cx="3449251" cy="25495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marR="0" indent="0" algn="ct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97392" y="1391286"/>
            <a:ext cx="3449251" cy="11745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4371193" y="1392637"/>
            <a:ext cx="3449251" cy="11745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8045724" y="1391286"/>
            <a:ext cx="3449251" cy="11745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38FFB1-DF87-49C6-949F-0555D5B847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D6D676-3065-486A-92D8-E2B7EF27F25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CF47B0-1716-446E-8001-0EB164B3C0E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81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 and image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6573" y="429866"/>
            <a:ext cx="10798402" cy="594695"/>
          </a:xfrm>
        </p:spPr>
        <p:txBody>
          <a:bodyPr anchor="ctr" anchorCtr="0">
            <a:normAutofit/>
          </a:bodyPr>
          <a:lstStyle>
            <a:lvl1pPr>
              <a:defRPr sz="3000" baseline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696572" y="1348941"/>
            <a:ext cx="2099544" cy="14997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666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695940" y="3425337"/>
            <a:ext cx="2099544" cy="14997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marR="0" indent="0" algn="ct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66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795485" y="1356360"/>
            <a:ext cx="3149317" cy="1499711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12" name="图片占位符 6"/>
          <p:cNvSpPr>
            <a:spLocks noGrp="1"/>
          </p:cNvSpPr>
          <p:nvPr>
            <p:ph type="pic" sz="quarter" idx="17" hasCustomPrompt="1"/>
          </p:nvPr>
        </p:nvSpPr>
        <p:spPr>
          <a:xfrm>
            <a:off x="6246114" y="1356360"/>
            <a:ext cx="2099544" cy="14997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marR="0" indent="0" algn="ct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66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9" hasCustomPrompt="1"/>
          </p:nvPr>
        </p:nvSpPr>
        <p:spPr>
          <a:xfrm>
            <a:off x="6246114" y="3425337"/>
            <a:ext cx="2099544" cy="14997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marR="0" indent="0" algn="ct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66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8345659" y="1356360"/>
            <a:ext cx="3149317" cy="1499711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5485" y="3425337"/>
            <a:ext cx="3149317" cy="1499711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8345659" y="3425337"/>
            <a:ext cx="3149317" cy="1499711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4299E7-64CA-424A-8D02-813F53A6D5B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5D6236-56F5-4494-90BB-32C43DA6529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2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 and imag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696571" y="1348941"/>
            <a:ext cx="5398080" cy="2099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9" hasCustomPrompt="1"/>
          </p:nvPr>
        </p:nvSpPr>
        <p:spPr>
          <a:xfrm>
            <a:off x="6095400" y="3465099"/>
            <a:ext cx="5398828" cy="2099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marR="0" indent="0" algn="ctr" defTabSz="91441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6095399" y="1348941"/>
            <a:ext cx="5399576" cy="2116157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697027" y="3465099"/>
            <a:ext cx="5397626" cy="209959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E8F55D3-431F-4ECD-A8FB-53CD526902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5A4DD0-40DB-4136-BA50-19DE2BF3E8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CB0CE35-2536-49EC-ABFC-DE0BD32965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69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 and image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6"/>
          <p:cNvSpPr>
            <a:spLocks noGrp="1"/>
          </p:cNvSpPr>
          <p:nvPr>
            <p:ph type="pic" sz="quarter" idx="19" hasCustomPrompt="1"/>
          </p:nvPr>
        </p:nvSpPr>
        <p:spPr>
          <a:xfrm>
            <a:off x="704854" y="3599305"/>
            <a:ext cx="10797657" cy="2099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333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4" y="1348940"/>
            <a:ext cx="10797657" cy="2099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1A49E2-BC75-4FA2-B9D6-039005B4D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6020F9-6048-49FF-BF7E-40437235F5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E017A4-2E37-4C14-B862-263237D9801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076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 and image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4" y="3599305"/>
            <a:ext cx="10797657" cy="2099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9" hasCustomPrompt="1"/>
          </p:nvPr>
        </p:nvSpPr>
        <p:spPr>
          <a:xfrm>
            <a:off x="704848" y="1349739"/>
            <a:ext cx="10797657" cy="2099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FD25C08-021A-4346-B815-725E0718D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922FC28-9F44-4543-9259-D0C2C263B3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19556D-BE4B-4E98-B72F-AAA2C9DB128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96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text and image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696572" y="5504055"/>
            <a:ext cx="10798403" cy="575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66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altLang="zh-CN"/>
              <a:t>Text Arial 20pt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1337394"/>
            <a:ext cx="12201584" cy="4104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85543-3052-49AE-AF15-6FFC7A8686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A3B846-ABB3-4E83-9EEC-1F965334BF0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7E0AB7-FEC9-4BF0-B46E-3A37DBC00F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70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">
          <p15:clr>
            <a:srgbClr val="FBAE40"/>
          </p15:clr>
        </p15:guide>
        <p15:guide id="2" pos="8691">
          <p15:clr>
            <a:srgbClr val="FBAE40"/>
          </p15:clr>
        </p15:guide>
        <p15:guide id="3" orient="horz" pos="325">
          <p15:clr>
            <a:srgbClr val="FBAE40"/>
          </p15:clr>
        </p15:guide>
        <p15:guide id="4" orient="horz" pos="48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Title: Arial Bold 36pt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/>
              <a:t>YFAI All Rights Reserved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2" hasCustomPrompt="1"/>
          </p:nvPr>
        </p:nvSpPr>
        <p:spPr>
          <a:xfrm>
            <a:off x="1323750" y="1897006"/>
            <a:ext cx="2961913" cy="2963555"/>
          </a:xfrm>
          <a:custGeom>
            <a:avLst/>
            <a:gdLst>
              <a:gd name="connsiteX0" fmla="*/ 1778476 w 3555067"/>
              <a:gd name="connsiteY0" fmla="*/ 0 h 3556952"/>
              <a:gd name="connsiteX1" fmla="*/ 3547770 w 3555067"/>
              <a:gd name="connsiteY1" fmla="*/ 1596637 h 3556952"/>
              <a:gd name="connsiteX2" fmla="*/ 3555067 w 3555067"/>
              <a:gd name="connsiteY2" fmla="*/ 1741146 h 3556952"/>
              <a:gd name="connsiteX3" fmla="*/ 3555067 w 3555067"/>
              <a:gd name="connsiteY3" fmla="*/ 1815806 h 3556952"/>
              <a:gd name="connsiteX4" fmla="*/ 3547770 w 3555067"/>
              <a:gd name="connsiteY4" fmla="*/ 1960315 h 3556952"/>
              <a:gd name="connsiteX5" fmla="*/ 1778476 w 3555067"/>
              <a:gd name="connsiteY5" fmla="*/ 3556952 h 3556952"/>
              <a:gd name="connsiteX6" fmla="*/ 0 w 3555067"/>
              <a:gd name="connsiteY6" fmla="*/ 1778476 h 3556952"/>
              <a:gd name="connsiteX7" fmla="*/ 1778476 w 3555067"/>
              <a:gd name="connsiteY7" fmla="*/ 0 h 355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5067" h="3556952">
                <a:moveTo>
                  <a:pt x="1778476" y="0"/>
                </a:moveTo>
                <a:cubicBezTo>
                  <a:pt x="2699312" y="0"/>
                  <a:pt x="3456694" y="699830"/>
                  <a:pt x="3547770" y="1596637"/>
                </a:cubicBezTo>
                <a:lnTo>
                  <a:pt x="3555067" y="1741146"/>
                </a:lnTo>
                <a:lnTo>
                  <a:pt x="3555067" y="1815806"/>
                </a:lnTo>
                <a:lnTo>
                  <a:pt x="3547770" y="1960315"/>
                </a:lnTo>
                <a:cubicBezTo>
                  <a:pt x="3456694" y="2857122"/>
                  <a:pt x="2699312" y="3556952"/>
                  <a:pt x="1778476" y="3556952"/>
                </a:cubicBezTo>
                <a:cubicBezTo>
                  <a:pt x="796251" y="3556952"/>
                  <a:pt x="0" y="2760701"/>
                  <a:pt x="0" y="1778476"/>
                </a:cubicBezTo>
                <a:cubicBezTo>
                  <a:pt x="0" y="796251"/>
                  <a:pt x="796251" y="0"/>
                  <a:pt x="1778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348565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YFAI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6413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YFAI All Rights Reserved</a:t>
            </a:r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364291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0586158" y="6425347"/>
            <a:ext cx="1127477" cy="331788"/>
          </a:xfrm>
          <a:prstGeom prst="rect">
            <a:avLst/>
          </a:prstGeom>
        </p:spPr>
        <p:txBody>
          <a:bodyPr/>
          <a:lstStyle/>
          <a:p>
            <a:pPr defTabSz="914412"/>
            <a:r>
              <a:rPr lang="de-DE">
                <a:solidFill>
                  <a:srgbClr val="000000"/>
                </a:solidFill>
              </a:rPr>
              <a:t>Seite </a:t>
            </a:r>
            <a:fld id="{AA807A42-CF27-4B84-8583-18EBE418342E}" type="slidenum">
              <a:rPr lang="de-DE" smtClean="0">
                <a:solidFill>
                  <a:srgbClr val="000000"/>
                </a:solidFill>
              </a:rPr>
              <a:pPr defTabSz="914412"/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50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 dirty="0"/>
              <a:t>HEADLINE DURCH KLICKEN </a:t>
            </a:r>
            <a:r>
              <a:rPr lang="de-DE" dirty="0" err="1"/>
              <a:t>BEARBEITeN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Zweite Zeile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.</a:t>
            </a:r>
          </a:p>
        </p:txBody>
      </p:sp>
      <p:cxnSp>
        <p:nvCxnSpPr>
          <p:cNvPr id="5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0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888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01">
          <p15:clr>
            <a:srgbClr val="FBAE40"/>
          </p15:clr>
        </p15:guide>
        <p15:guide id="8" pos="738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4419" y="1144589"/>
            <a:ext cx="10943167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84890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visual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2916" y="403228"/>
            <a:ext cx="10956784" cy="960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800"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Edit headline by clicking</a:t>
            </a:r>
          </a:p>
        </p:txBody>
      </p:sp>
      <p:sp>
        <p:nvSpPr>
          <p:cNvPr id="6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1701803"/>
            <a:ext cx="12192001" cy="482441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85725">
              <a:buNone/>
              <a:defRPr sz="1400">
                <a:latin typeface="BMW Group Condensed" pitchFamily="34" charset="0"/>
                <a:ea typeface="BMW Group Condensed" pitchFamily="34" charset="0"/>
                <a:cs typeface="BMW Group Condensed" pitchFamily="34" charset="0"/>
              </a:defRPr>
            </a:lvl1pPr>
          </a:lstStyle>
          <a:p>
            <a:r>
              <a:rPr lang="en-US" dirty="0"/>
              <a:t>Insert visual by clicking on symbol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0586158" y="6538560"/>
            <a:ext cx="1127477" cy="331788"/>
          </a:xfrm>
          <a:prstGeom prst="rect">
            <a:avLst/>
          </a:prstGeom>
        </p:spPr>
        <p:txBody>
          <a:bodyPr/>
          <a:lstStyle/>
          <a:p>
            <a:pPr defTabSz="914412"/>
            <a:r>
              <a:rPr lang="en-US">
                <a:solidFill>
                  <a:srgbClr val="000000"/>
                </a:solidFill>
              </a:rPr>
              <a:t>Page </a:t>
            </a:r>
            <a:fld id="{AA807A42-CF27-4B84-8583-18EBE418342E}" type="slidenum">
              <a:rPr lang="en-US" smtClean="0">
                <a:solidFill>
                  <a:srgbClr val="000000"/>
                </a:solidFill>
              </a:rPr>
              <a:pPr defTabSz="914412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40E8FA60-2AF1-4D65-99AC-464573EE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6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YFAI All Rights Reserved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18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YFAI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8D8C4-887F-45F5-9F39-43123809F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8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YFAI All Rights Reserved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9579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YFAI All Rights Reserved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092E-8A95-4CF9-ACCD-9EE5A6F533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628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GB"/>
              <a:t>KPIs Report | MN-3 | 07/27/18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3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11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5" r:id="rId49"/>
    <p:sldLayoutId id="2147483746" r:id="rId50"/>
    <p:sldLayoutId id="2147483747" r:id="rId51"/>
    <p:sldLayoutId id="2147483749" r:id="rId5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rading/using-bollinger-bands-to-gauge-trend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hrast/Stocks_Analysis/blob/d66bfc38c5f79f2323611698473d3b4f999169c5/Notebooks/Moving_Average_Convergence_Divergence_MACD_Strategy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investopedia.com/terms/m/macd.a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rading/using-bollinger-bands-to-gauge-trend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rading/using-bollinger-bands-to-gauge-trend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rading/using-bollinger-bands-to-gauge-trend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hrast/Stocks_Analysis/blob/d66bfc38c5f79f2323611698473d3b4f999169c5/Notebooks/LSTM_Neural_Network%20_Stocks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en.wikipedia.org/wiki/Long_short-term_memor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hrast/Stocks_Analysis/blob/d66bfc38c5f79f2323611698473d3b4f999169c5/Notebooks/%20Bollinger%20Bands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nvestopedia.com/terms/s/standarddeviation.asp" TargetMode="External"/><Relationship Id="rId5" Type="http://schemas.openxmlformats.org/officeDocument/2006/relationships/hyperlink" Target="https://www.investopedia.com/terms/s/sma.asp" TargetMode="External"/><Relationship Id="rId4" Type="http://schemas.openxmlformats.org/officeDocument/2006/relationships/hyperlink" Target="https://www.investopedia.com/trading/using-bollinger-bands-to-gauge-trend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rading/using-bollinger-bands-to-gauge-tren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rading/using-bollinger-bands-to-gauge-tren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rading/using-bollinger-bands-to-gauge-trend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hrast/Stocks_Analysis/blob/d66bfc38c5f79f2323611698473d3b4f999169c5/Notebooks/Relative%20Strength%20Index%20Strategy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fidelity.com/learning-center/trading-investing/technical-analysis/technical-indicator-guide/RS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rading/using-bollinger-bands-to-gauge-trend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rading/using-bollinger-bands-to-gauge-trend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955B5B8-E07D-6A1C-B1D3-9C67EA2DD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" t="9091" r="33819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389E051A-44FB-409E-90A0-A4D62543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en-US" altLang="zh-CN" sz="4400" dirty="0"/>
              <a:t>Stocks Analysis and Trading Strategies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5" y="6041362"/>
            <a:ext cx="3993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cxnSp>
        <p:nvCxnSpPr>
          <p:cNvPr id="36" name="Straight Connector 4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5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 lnSpcReduction="10000"/>
          </a:bodyPr>
          <a:lstStyle/>
          <a:p>
            <a:pPr defTabSz="457200">
              <a:lnSpc>
                <a:spcPct val="90000"/>
              </a:lnSpc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sz="1100" b="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rgbClr val="CFAB71"/>
              </a:buClr>
              <a:defRPr/>
            </a:pPr>
            <a:r>
              <a:rPr lang="en-US" altLang="zh-CN" sz="1100">
                <a:solidFill>
                  <a:schemeClr val="tx1">
                    <a:lumMod val="75000"/>
                    <a:lumOff val="25000"/>
                  </a:schemeClr>
                </a:solidFill>
              </a:rPr>
              <a:t>VISHAL RASTOGI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rgbClr val="CFAB71"/>
              </a:buClr>
              <a:defRPr/>
            </a:pPr>
            <a:r>
              <a:rPr lang="en-US" altLang="zh-CN" sz="1100" b="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02/2023</a:t>
            </a:r>
          </a:p>
        </p:txBody>
      </p:sp>
    </p:spTree>
    <p:extLst>
      <p:ext uri="{BB962C8B-B14F-4D97-AF65-F5344CB8AC3E}">
        <p14:creationId xmlns:p14="http://schemas.microsoft.com/office/powerpoint/2010/main" val="33968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RSI (No trend Scenario)</a:t>
            </a:r>
            <a:br>
              <a:rPr lang="en-US" sz="2800" b="1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VYM(2022-01-04 TO 2023-02-10)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2"/>
                </a:solidFill>
              </a:rPr>
              <a:t>4.69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RSI </a:t>
            </a:r>
            <a:r>
              <a:rPr lang="en-US" altLang="zh-CN" dirty="0">
                <a:solidFill>
                  <a:schemeClr val="accent2"/>
                </a:solidFill>
              </a:rPr>
              <a:t>8.9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91F8B-C950-A3B7-7CF4-B9C82591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346" y="1541032"/>
            <a:ext cx="4563324" cy="381326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7084D2-A230-DC1C-C86E-4DABFDE0F570}"/>
              </a:ext>
            </a:extLst>
          </p:cNvPr>
          <p:cNvSpPr/>
          <p:nvPr/>
        </p:nvSpPr>
        <p:spPr>
          <a:xfrm>
            <a:off x="3242844" y="2458084"/>
            <a:ext cx="2969783" cy="159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4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9" name="Straight Connector 3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  <a:endParaRPr lang="en-US" altLang="zh-CN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89E051A-44FB-409E-90A0-A4D62543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altLang="zh-CN" dirty="0"/>
              <a:t>Moving Average Convergence Divergence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en-US" altLang="zh-CN" dirty="0">
                <a:hlinkClick r:id="rId3"/>
              </a:rPr>
              <a:t>MACD</a:t>
            </a:r>
            <a:r>
              <a:rPr lang="en-US" altLang="zh-CN" dirty="0"/>
              <a:t>)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4779050" y="194310"/>
            <a:ext cx="5667969" cy="7333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u="none" strike="noStrike" dirty="0">
                <a:effectLst/>
                <a:latin typeface="-apple-system"/>
                <a:hlinkClick r:id="rId4"/>
              </a:rPr>
              <a:t>MACD</a:t>
            </a:r>
            <a:r>
              <a:rPr lang="en-US" b="0" i="0" dirty="0">
                <a:effectLst/>
                <a:latin typeface="-apple-system"/>
              </a:rPr>
              <a:t> is a momentum-based trend indicator and is based on the convergence and divergence of 12 and 26 period exponential moving average(EMA).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i="0" dirty="0">
                <a:effectLst/>
                <a:latin typeface="-apple-system"/>
              </a:rPr>
              <a:t>Fast Line : This line represents short term exponential moving average, which is 12 period EMA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i="0" dirty="0">
                <a:effectLst/>
                <a:latin typeface="-apple-system"/>
              </a:rPr>
              <a:t>Slow Line : This line represents long term exponential moving average, which is 26 period EMA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i="0" dirty="0">
                <a:effectLst/>
                <a:latin typeface="-apple-system"/>
              </a:rPr>
              <a:t>MACD Line : 12 period EMA- 26 period EMA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i="0" dirty="0">
                <a:effectLst/>
                <a:latin typeface="-apple-system"/>
              </a:rPr>
              <a:t>Signal Line: This line is the 9 period EMA of MACD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i="0" dirty="0">
                <a:effectLst/>
                <a:latin typeface="-apple-system"/>
              </a:rPr>
              <a:t>MACD histogram : MACD Line -Signal Line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i="0" dirty="0">
                <a:effectLst/>
                <a:latin typeface="-apple-system"/>
              </a:rPr>
              <a:t>Zero Line : It's the base line with value of zero, and on this line MACD histogram is plotted. Generally, positive values of MACD bars are shown as Green </a:t>
            </a:r>
            <a:r>
              <a:rPr lang="en-US" i="0" dirty="0" err="1">
                <a:effectLst/>
                <a:latin typeface="-apple-system"/>
              </a:rPr>
              <a:t>ans</a:t>
            </a:r>
            <a:r>
              <a:rPr lang="en-US" i="0" dirty="0">
                <a:effectLst/>
                <a:latin typeface="-apple-system"/>
              </a:rPr>
              <a:t> negative values are shown as Red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1" i="0" dirty="0">
              <a:effectLst/>
              <a:latin typeface="-apple-system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effectLst/>
              <a:latin typeface="-apple-system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b="0" i="0" dirty="0"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8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MACD (Up trending Scenario)</a:t>
            </a:r>
            <a:br>
              <a:rPr lang="en-US" sz="2800" b="1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QQQ(2010-01-04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2"/>
                </a:solidFill>
              </a:rPr>
              <a:t>584.23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MACD </a:t>
            </a:r>
            <a:r>
              <a:rPr lang="en-US" altLang="zh-CN" dirty="0">
                <a:solidFill>
                  <a:schemeClr val="accent2"/>
                </a:solidFill>
              </a:rPr>
              <a:t>0.73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SPY(2010-01-04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2"/>
                </a:solidFill>
              </a:rPr>
              <a:t>343.2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MACD </a:t>
            </a:r>
            <a:r>
              <a:rPr lang="en-US" altLang="zh-CN" dirty="0">
                <a:solidFill>
                  <a:schemeClr val="accent2"/>
                </a:solidFill>
              </a:rPr>
              <a:t>0.6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DIA(2010-01-04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Investment-</a:t>
            </a:r>
            <a:r>
              <a:rPr lang="en-US" altLang="zh-CN" dirty="0">
                <a:solidFill>
                  <a:schemeClr val="accent2"/>
                </a:solidFill>
              </a:rPr>
              <a:t>325.03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MACD </a:t>
            </a:r>
            <a:r>
              <a:rPr lang="en-US" altLang="zh-CN" dirty="0">
                <a:solidFill>
                  <a:schemeClr val="accent2"/>
                </a:solidFill>
              </a:rPr>
              <a:t>0.81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7C58E-0264-FFEA-56BE-1240D0A32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801" y="1582027"/>
            <a:ext cx="4813013" cy="405006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7084D2-A230-DC1C-C86E-4DABFDE0F570}"/>
              </a:ext>
            </a:extLst>
          </p:cNvPr>
          <p:cNvSpPr/>
          <p:nvPr/>
        </p:nvSpPr>
        <p:spPr>
          <a:xfrm>
            <a:off x="3017519" y="2737325"/>
            <a:ext cx="3232673" cy="17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3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MACD (Down trending Scenario)</a:t>
            </a:r>
            <a:br>
              <a:rPr lang="en-US" sz="2800" b="1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QQQ(2022-01-04 TO 2023-02-10)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23.35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MACD </a:t>
            </a:r>
            <a:r>
              <a:rPr lang="en-US" altLang="zh-CN" dirty="0">
                <a:solidFill>
                  <a:schemeClr val="accent5"/>
                </a:solidFill>
              </a:rPr>
              <a:t>1.22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SPY(2021-09-04 TO 2023-02-10)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7.75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MACD </a:t>
            </a:r>
            <a:r>
              <a:rPr lang="en-US" altLang="zh-CN" dirty="0">
                <a:solidFill>
                  <a:schemeClr val="accent5"/>
                </a:solidFill>
              </a:rPr>
              <a:t>0.15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DIA(2021-09-04 TO 2023-02-10)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1.51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MACD </a:t>
            </a:r>
            <a:r>
              <a:rPr lang="en-US" altLang="zh-CN" dirty="0">
                <a:solidFill>
                  <a:schemeClr val="accent2"/>
                </a:solidFill>
              </a:rPr>
              <a:t>0.68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F6494-6D79-7023-4B8C-34E56BA9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458" y="1723520"/>
            <a:ext cx="4634154" cy="407608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7084D2-A230-DC1C-C86E-4DABFDE0F570}"/>
              </a:ext>
            </a:extLst>
          </p:cNvPr>
          <p:cNvSpPr/>
          <p:nvPr/>
        </p:nvSpPr>
        <p:spPr>
          <a:xfrm>
            <a:off x="3017519" y="2737325"/>
            <a:ext cx="3232673" cy="17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MACD (No trend Scenario)</a:t>
            </a:r>
            <a:br>
              <a:rPr lang="en-US" sz="2800" b="1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VYM(2022-01-04 TO 2023-02-10)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1.53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MACD </a:t>
            </a:r>
            <a:r>
              <a:rPr lang="en-US" altLang="zh-CN" dirty="0">
                <a:solidFill>
                  <a:schemeClr val="accent5"/>
                </a:solidFill>
              </a:rPr>
              <a:t>0.01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A533B-8716-C8EB-5AFF-BC106BB31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351" y="1508760"/>
            <a:ext cx="4421377" cy="383326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7084D2-A230-DC1C-C86E-4DABFDE0F570}"/>
              </a:ext>
            </a:extLst>
          </p:cNvPr>
          <p:cNvSpPr/>
          <p:nvPr/>
        </p:nvSpPr>
        <p:spPr>
          <a:xfrm>
            <a:off x="3286839" y="2477776"/>
            <a:ext cx="3232673" cy="17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2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9" name="Straight Connector 3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  <a:endParaRPr lang="en-US" altLang="zh-CN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89E051A-44FB-409E-90A0-A4D62543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537838" cy="522472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altLang="zh-CN" dirty="0"/>
              <a:t>Long Short-Term Memory (</a:t>
            </a:r>
            <a:r>
              <a:rPr lang="en-US" altLang="zh-CN" dirty="0">
                <a:hlinkClick r:id="rId3"/>
              </a:rPr>
              <a:t>LSTM</a:t>
            </a:r>
            <a:r>
              <a:rPr lang="en-US" altLang="zh-CN" dirty="0"/>
              <a:t>) Neural Network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4779050" y="194310"/>
            <a:ext cx="5667969" cy="7333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u="none" strike="noStrike" dirty="0">
                <a:effectLst/>
                <a:latin typeface="-apple-system"/>
                <a:hlinkClick r:id="rId4"/>
              </a:rPr>
              <a:t>LSTM</a:t>
            </a:r>
            <a:r>
              <a:rPr lang="en-US" b="0" i="0" dirty="0">
                <a:effectLst/>
                <a:latin typeface="-apple-system"/>
              </a:rPr>
              <a:t> is a type of artificial recurrent neural network, which is used in field of deep learning. It has feed back connections and can process sequence of data points.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dirty="0">
                <a:effectLst/>
                <a:latin typeface="-apple-system"/>
              </a:rPr>
              <a:t>LSTM neural network can be used for short term movement of stocks over a long period of time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-apple-system"/>
              </a:rPr>
              <a:t>Optimizer- Adam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dirty="0">
                <a:effectLst/>
                <a:latin typeface="-apple-system"/>
              </a:rPr>
              <a:t>Loss Function-’Mean Squared Error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b="0" i="0" dirty="0"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7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i="0" dirty="0">
                <a:effectLst/>
              </a:rPr>
              <a:t>LSTM Model </a:t>
            </a:r>
            <a:br>
              <a:rPr lang="en-US" sz="2800" b="1" i="0" u="sng" dirty="0">
                <a:effectLst/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No. of epochs used :50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3060 days of closing prices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after first epoch: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after last epoch: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4FDA7-D793-789F-E1BA-E7F1AFEA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78" y="1499372"/>
            <a:ext cx="5457729" cy="3701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D8EE4-E9F3-5F75-0DBF-63C8B6C34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58" y="3266799"/>
            <a:ext cx="3676284" cy="646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9AC458-05C6-2BC8-759D-30F8AAAC8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35" y="4364760"/>
            <a:ext cx="4029657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6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i="0" dirty="0">
                <a:effectLst/>
              </a:rPr>
              <a:t>LSTM Model Forecast for ETF “QQQ”</a:t>
            </a:r>
            <a:br>
              <a:rPr lang="en-US" sz="2800" b="1" i="0" u="sng" dirty="0">
                <a:effectLst/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Predicted Value for 60 periods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5F5BE-1D8F-6910-75F4-E66F4F21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6" y="2842374"/>
            <a:ext cx="5554230" cy="33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9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89E051A-44FB-409E-90A0-A4D62543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429768"/>
            <a:ext cx="11074873" cy="678758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800" dirty="0">
                <a:solidFill>
                  <a:srgbClr val="64405D"/>
                </a:solidFill>
              </a:rPr>
              <a:t>Conclusion 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185701" y="6135808"/>
            <a:ext cx="10920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1514" y="6047252"/>
            <a:ext cx="752563" cy="4520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000" dirty="0"/>
              <a:t>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A83F6-5931-418F-80F7-7CED37B943E3}"/>
              </a:ext>
            </a:extLst>
          </p:cNvPr>
          <p:cNvSpPr txBox="1"/>
          <p:nvPr/>
        </p:nvSpPr>
        <p:spPr>
          <a:xfrm>
            <a:off x="1011000" y="1299458"/>
            <a:ext cx="10639894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, </a:t>
            </a:r>
          </a:p>
        </p:txBody>
      </p:sp>
      <p:graphicFrame>
        <p:nvGraphicFramePr>
          <p:cNvPr id="54" name="TextBox 41">
            <a:extLst>
              <a:ext uri="{FF2B5EF4-FFF2-40B4-BE49-F238E27FC236}">
                <a16:creationId xmlns:a16="http://schemas.microsoft.com/office/drawing/2014/main" id="{C09FFC79-9A83-CAB1-8E46-39CB64A959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626991"/>
              </p:ext>
            </p:extLst>
          </p:nvPr>
        </p:nvGraphicFramePr>
        <p:xfrm>
          <a:off x="921043" y="1205278"/>
          <a:ext cx="10819807" cy="5442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6128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6" name="Graphic 45" descr="Smiling Face with No Fill">
            <a:extLst>
              <a:ext uri="{FF2B5EF4-FFF2-40B4-BE49-F238E27FC236}">
                <a16:creationId xmlns:a16="http://schemas.microsoft.com/office/drawing/2014/main" id="{2C7A7BDD-95DA-3D22-3AF1-1B25BB5D1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C9E951F-F288-45C9-B981-6487BCE0DA91}"/>
              </a:ext>
            </a:extLst>
          </p:cNvPr>
          <p:cNvSpPr txBox="1"/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1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1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246915" y="6041362"/>
            <a:ext cx="33293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662553" y="6041362"/>
            <a:ext cx="5661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>
                <a:solidFill>
                  <a:srgbClr val="FFFFFF"/>
                </a:solidFill>
              </a:rPr>
              <a:t>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3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89E051A-44FB-409E-90A0-A4D62543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45106"/>
            <a:ext cx="11143341" cy="599521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800" b="1" dirty="0">
                <a:solidFill>
                  <a:srgbClr val="64405D"/>
                </a:solidFill>
              </a:rPr>
              <a:t>PROBLEM STATEMENT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38061" y="6134221"/>
            <a:ext cx="76199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1514" y="6047252"/>
            <a:ext cx="752563" cy="4520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0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075310" y="6000635"/>
            <a:ext cx="1410173" cy="73036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F8B12-9401-4FD1-A795-375D36F2D70D}"/>
              </a:ext>
            </a:extLst>
          </p:cNvPr>
          <p:cNvSpPr txBox="1"/>
          <p:nvPr/>
        </p:nvSpPr>
        <p:spPr>
          <a:xfrm>
            <a:off x="1006299" y="1221672"/>
            <a:ext cx="1071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How can Data Science be leveraged to evaluate and develop  trading strategies, which can outperform the market returns for year 2022  for selected US Stocks and ETFs in 3 months </a:t>
            </a:r>
            <a:endParaRPr lang="en-US"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749EA-081E-4C7E-BF35-822BCD95F1A6}"/>
              </a:ext>
            </a:extLst>
          </p:cNvPr>
          <p:cNvSpPr txBox="1"/>
          <p:nvPr/>
        </p:nvSpPr>
        <p:spPr>
          <a:xfrm>
            <a:off x="1467618" y="2525465"/>
            <a:ext cx="4526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Scope</a:t>
            </a:r>
            <a:r>
              <a:rPr lang="en-US" b="1" dirty="0"/>
              <a:t>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800" dirty="0"/>
              <a:t>Daily closing price data for stocks and </a:t>
            </a:r>
            <a:r>
              <a:rPr lang="en-US" sz="1800" dirty="0" err="1"/>
              <a:t>etfs</a:t>
            </a:r>
            <a:r>
              <a:rPr lang="en-US" sz="1800" dirty="0"/>
              <a:t> available at Yahoo Finance API  will be used for developing and back testing different models </a:t>
            </a:r>
            <a:endParaRPr lang="en-US"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494B-8EB8-4F92-8540-4B3110AF3AF8}"/>
              </a:ext>
            </a:extLst>
          </p:cNvPr>
          <p:cNvSpPr txBox="1"/>
          <p:nvPr/>
        </p:nvSpPr>
        <p:spPr>
          <a:xfrm>
            <a:off x="6197586" y="2461111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Criteria for Success: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800" dirty="0"/>
              <a:t>Successfully develop models based on Bollinger bands, MACD, Relative Strength index, neural network in 3 months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B1555-848C-4621-91D9-E22459A3B8B2}"/>
              </a:ext>
            </a:extLst>
          </p:cNvPr>
          <p:cNvSpPr txBox="1"/>
          <p:nvPr/>
        </p:nvSpPr>
        <p:spPr>
          <a:xfrm>
            <a:off x="1444594" y="4182931"/>
            <a:ext cx="45334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Constraints: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/>
              <a:t>Fluctuation of stock price within day could not be considered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800" dirty="0"/>
              <a:t>Stock  prices are affected by economic factors like inflation, bond prices and federal interest rates and may adversely impact the trading models.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2EB8D-9A2A-478A-AED7-43E553D97340}"/>
              </a:ext>
            </a:extLst>
          </p:cNvPr>
          <p:cNvSpPr txBox="1"/>
          <p:nvPr/>
        </p:nvSpPr>
        <p:spPr>
          <a:xfrm>
            <a:off x="6213929" y="5289564"/>
            <a:ext cx="5749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sng" strike="noStrike" dirty="0">
                <a:effectLst/>
              </a:rPr>
              <a:t>Key data sources </a:t>
            </a:r>
            <a:endParaRPr lang="en-US" b="1" u="sng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https://pypi.org/project/yfinance/Metadata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D456A-8A52-228A-101B-4761BA63BE31}"/>
              </a:ext>
            </a:extLst>
          </p:cNvPr>
          <p:cNvSpPr txBox="1"/>
          <p:nvPr/>
        </p:nvSpPr>
        <p:spPr>
          <a:xfrm>
            <a:off x="6222170" y="4182931"/>
            <a:ext cx="5226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Stakeholders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800" dirty="0"/>
              <a:t>Stock Analysts, Economists, Financial Advisors and Data Scientists</a:t>
            </a:r>
            <a:endParaRPr lang="en-US"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6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9" name="Straight Connector 3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  <a:endParaRPr lang="en-US" altLang="zh-CN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89E051A-44FB-409E-90A0-A4D62543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altLang="zh-CN" dirty="0">
                <a:hlinkClick r:id="rId3"/>
              </a:rPr>
              <a:t>Bollinger Bands</a:t>
            </a:r>
            <a:endParaRPr lang="en-US" altLang="zh-CN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4654295" y="816638"/>
            <a:ext cx="4619706" cy="52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u="sng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Bollinger Bands</a:t>
            </a: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® are composed of three lines.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One of the more common calculations uses a 20-day </a:t>
            </a:r>
            <a:r>
              <a:rPr lang="en-US" b="0" i="0" u="sng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simple moving average</a:t>
            </a: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(SMA) for the middle band.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 upper band is calculated by taking the middle band and adding twice the daily </a:t>
            </a:r>
            <a:r>
              <a:rPr lang="en-US" b="0" i="0" u="sng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standard deviation</a:t>
            </a: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to that amount.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 lower band is calculated by taking the middle band minus two times the daily standard deviation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86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/>
              <a:t>Bollinger Bands (Up trending Scenario)</a:t>
            </a:r>
            <a:br>
              <a:rPr lang="en-US" sz="2800" b="1" i="0" u="sng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800" b="0" i="0" u="sng">
                <a:effectLst/>
              </a:rPr>
            </a:br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QQQ(2010-01-04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Investment-</a:t>
            </a:r>
            <a:r>
              <a:rPr lang="en-US" altLang="zh-CN" dirty="0">
                <a:solidFill>
                  <a:schemeClr val="accent2"/>
                </a:solidFill>
              </a:rPr>
              <a:t>584.23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BB- </a:t>
            </a:r>
            <a:r>
              <a:rPr lang="en-US" altLang="zh-CN" dirty="0">
                <a:solidFill>
                  <a:schemeClr val="accent2"/>
                </a:solidFill>
              </a:rPr>
              <a:t>2.23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SPY(2010-01-04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Investment-</a:t>
            </a:r>
            <a:r>
              <a:rPr lang="en-US" altLang="zh-CN" dirty="0">
                <a:solidFill>
                  <a:schemeClr val="accent2"/>
                </a:solidFill>
              </a:rPr>
              <a:t>343.2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BB- </a:t>
            </a:r>
            <a:r>
              <a:rPr lang="en-US" altLang="zh-CN" dirty="0">
                <a:solidFill>
                  <a:schemeClr val="accent2"/>
                </a:solidFill>
              </a:rPr>
              <a:t>1.93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DIA(2010-01-04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Investment-</a:t>
            </a:r>
            <a:r>
              <a:rPr lang="en-US" altLang="zh-CN" dirty="0">
                <a:solidFill>
                  <a:schemeClr val="accent2"/>
                </a:solidFill>
              </a:rPr>
              <a:t>325.03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BB- </a:t>
            </a:r>
            <a:r>
              <a:rPr lang="en-US" altLang="zh-CN" dirty="0">
                <a:solidFill>
                  <a:schemeClr val="accent2"/>
                </a:solidFill>
              </a:rPr>
              <a:t>1.86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B3EE1C-03A9-2904-A8A0-8EA788C23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29" y="1760219"/>
            <a:ext cx="3692435" cy="403938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7084D2-A230-DC1C-C86E-4DABFDE0F570}"/>
              </a:ext>
            </a:extLst>
          </p:cNvPr>
          <p:cNvSpPr/>
          <p:nvPr/>
        </p:nvSpPr>
        <p:spPr>
          <a:xfrm>
            <a:off x="3017519" y="2737325"/>
            <a:ext cx="3232673" cy="17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5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Bollinger Bands (Down trending Scenario)</a:t>
            </a:r>
            <a:br>
              <a:rPr lang="en-US" sz="2800" b="1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QQQ(2022-01-04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28.6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BB </a:t>
            </a:r>
            <a:r>
              <a:rPr lang="en-US" altLang="zh-CN" dirty="0">
                <a:solidFill>
                  <a:schemeClr val="accent2"/>
                </a:solidFill>
              </a:rPr>
              <a:t>0.37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SPY(2022-01-04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2.44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BB- </a:t>
            </a:r>
            <a:r>
              <a:rPr lang="en-US" altLang="zh-CN" dirty="0">
                <a:solidFill>
                  <a:schemeClr val="accent5"/>
                </a:solidFill>
              </a:rPr>
              <a:t>16.58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DIA(2022-01-04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2.11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BB </a:t>
            </a:r>
            <a:r>
              <a:rPr lang="en-US" altLang="zh-CN" dirty="0">
                <a:solidFill>
                  <a:schemeClr val="accent5"/>
                </a:solidFill>
              </a:rPr>
              <a:t>6.95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C2C12-0E60-C82B-C3B1-1C663AC8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716" y="1769686"/>
            <a:ext cx="3558467" cy="388543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7084D2-A230-DC1C-C86E-4DABFDE0F570}"/>
              </a:ext>
            </a:extLst>
          </p:cNvPr>
          <p:cNvSpPr/>
          <p:nvPr/>
        </p:nvSpPr>
        <p:spPr>
          <a:xfrm>
            <a:off x="3242844" y="2458084"/>
            <a:ext cx="2969783" cy="159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Bollinger Bands (No trend  Scenario)</a:t>
            </a:r>
            <a:br>
              <a:rPr lang="en-US" sz="2800" b="1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VYM(2022-01-07 TO 2023-02-08)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0.33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BB </a:t>
            </a:r>
            <a:r>
              <a:rPr lang="en-US" altLang="zh-CN" dirty="0">
                <a:solidFill>
                  <a:schemeClr val="accent2"/>
                </a:solidFill>
              </a:rPr>
              <a:t>1.58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C0D06-CDF2-C2A4-B692-8B802A3D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180" y="1650582"/>
            <a:ext cx="4404822" cy="406461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7084D2-A230-DC1C-C86E-4DABFDE0F570}"/>
              </a:ext>
            </a:extLst>
          </p:cNvPr>
          <p:cNvSpPr/>
          <p:nvPr/>
        </p:nvSpPr>
        <p:spPr>
          <a:xfrm>
            <a:off x="3242845" y="2458084"/>
            <a:ext cx="2334996" cy="90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8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9" name="Straight Connector 3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89E051A-44FB-409E-90A0-A4D62543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altLang="zh-CN" dirty="0">
                <a:hlinkClick r:id="rId3"/>
              </a:rPr>
              <a:t>Relative Strength Index</a:t>
            </a:r>
            <a:endParaRPr lang="en-US" altLang="zh-CN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4654294" y="451513"/>
            <a:ext cx="6078473" cy="5589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u="none" strike="noStrike" dirty="0">
                <a:solidFill>
                  <a:srgbClr val="0070C0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Relative Strength Index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effectLst/>
                <a:latin typeface="-apple-system"/>
              </a:rPr>
              <a:t>measures the momentum and is a oscillator which moves between 0 and 100.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dirty="0">
                <a:effectLst/>
                <a:latin typeface="-apple-system"/>
              </a:rPr>
              <a:t> When the RSI drops below 30, it indicates the market is oversold and when it goes above 70 it indicates overbought level. 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dirty="0">
                <a:effectLst/>
                <a:latin typeface="-apple-system"/>
              </a:rPr>
              <a:t>RSI </a:t>
            </a:r>
            <a:r>
              <a:rPr lang="en-US" b="0" i="0" dirty="0" err="1">
                <a:effectLst/>
                <a:latin typeface="-apple-system"/>
              </a:rPr>
              <a:t>calcuation</a:t>
            </a:r>
            <a:r>
              <a:rPr lang="en-US" b="0" i="0" dirty="0">
                <a:effectLst/>
                <a:latin typeface="-apple-system"/>
              </a:rPr>
              <a:t> is done in two steps. </a:t>
            </a:r>
            <a:r>
              <a:rPr lang="en-US" dirty="0">
                <a:latin typeface="-apple-system"/>
              </a:rPr>
              <a:t>Initial 14 days RSI is calculated in  step 1 and later period RSI is calculated in Step 2</a:t>
            </a:r>
            <a:endParaRPr lang="en-US" b="0" i="0" dirty="0">
              <a:effectLst/>
              <a:latin typeface="-apple-system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effectLst/>
              <a:latin typeface="-apple-system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A943B-272F-D53E-4776-0704B768F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590" y="4118599"/>
            <a:ext cx="3074936" cy="57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85CFC-E254-137B-49B2-E4647F26E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915" y="4822508"/>
            <a:ext cx="4439035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RSI (Up trending Scenario)</a:t>
            </a:r>
            <a:br>
              <a:rPr lang="en-US" sz="2800" b="1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QQQ(2010-01-04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Investment-</a:t>
            </a:r>
            <a:r>
              <a:rPr lang="en-US" altLang="zh-CN" dirty="0">
                <a:solidFill>
                  <a:schemeClr val="accent2"/>
                </a:solidFill>
              </a:rPr>
              <a:t>584.23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RSI- </a:t>
            </a:r>
            <a:r>
              <a:rPr lang="en-US" altLang="zh-CN" dirty="0">
                <a:solidFill>
                  <a:schemeClr val="accent2"/>
                </a:solidFill>
              </a:rPr>
              <a:t>6.0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SPY(2010-01-04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Investment-</a:t>
            </a:r>
            <a:r>
              <a:rPr lang="en-US" altLang="zh-CN" dirty="0">
                <a:solidFill>
                  <a:schemeClr val="accent2"/>
                </a:solidFill>
              </a:rPr>
              <a:t>343.2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RSI- </a:t>
            </a:r>
            <a:r>
              <a:rPr lang="en-US" altLang="zh-CN" dirty="0">
                <a:solidFill>
                  <a:schemeClr val="accent2"/>
                </a:solidFill>
              </a:rPr>
              <a:t>5.58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DIA(2010-01-04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Investment-</a:t>
            </a:r>
            <a:r>
              <a:rPr lang="en-US" altLang="zh-CN" dirty="0">
                <a:solidFill>
                  <a:schemeClr val="accent2"/>
                </a:solidFill>
              </a:rPr>
              <a:t>325.03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RSI- </a:t>
            </a:r>
            <a:r>
              <a:rPr lang="en-US" altLang="zh-CN" dirty="0">
                <a:solidFill>
                  <a:schemeClr val="accent2"/>
                </a:solidFill>
              </a:rPr>
              <a:t>6.92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A7AC1-FDE0-7C0D-FFF0-BC273A8FB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34" y="1431812"/>
            <a:ext cx="4768288" cy="420889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7084D2-A230-DC1C-C86E-4DABFDE0F570}"/>
              </a:ext>
            </a:extLst>
          </p:cNvPr>
          <p:cNvSpPr/>
          <p:nvPr/>
        </p:nvSpPr>
        <p:spPr>
          <a:xfrm>
            <a:off x="3017519" y="2737325"/>
            <a:ext cx="3232673" cy="17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2EB6E7-BC47-9F09-D095-9E338E6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RSI (Down trending Scenario)</a:t>
            </a:r>
            <a:br>
              <a:rPr lang="en-US" sz="2800" b="1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800" b="0" i="0" u="sng" dirty="0">
                <a:effectLst/>
              </a:rPr>
            </a:b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98B08-1123-8E41-8E65-6EC1A2BBA552}"/>
              </a:ext>
            </a:extLst>
          </p:cNvPr>
          <p:cNvSpPr txBox="1"/>
          <p:nvPr/>
        </p:nvSpPr>
        <p:spPr>
          <a:xfrm>
            <a:off x="677334" y="1864811"/>
            <a:ext cx="4277571" cy="393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QQQ(2021-09-04 TO 2023-02-10)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15.44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RSI </a:t>
            </a:r>
            <a:r>
              <a:rPr lang="en-US" altLang="zh-CN" dirty="0">
                <a:solidFill>
                  <a:schemeClr val="accent2"/>
                </a:solidFill>
              </a:rPr>
              <a:t>1.43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SPY(2021-09-04 TO 2023-02-10)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5"/>
                </a:solidFill>
              </a:rPr>
              <a:t>3.26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RSI </a:t>
            </a:r>
            <a:r>
              <a:rPr lang="en-US" altLang="zh-CN" dirty="0">
                <a:solidFill>
                  <a:schemeClr val="accent2"/>
                </a:solidFill>
              </a:rPr>
              <a:t>5.37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DIA(2022-01-04 TO 2022-12-07)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One Time Investment </a:t>
            </a:r>
            <a:r>
              <a:rPr lang="en-US" altLang="zh-CN" dirty="0">
                <a:solidFill>
                  <a:schemeClr val="accent2"/>
                </a:solidFill>
              </a:rPr>
              <a:t>1.22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Profit% RSI </a:t>
            </a:r>
            <a:r>
              <a:rPr lang="en-US" altLang="zh-CN" dirty="0">
                <a:solidFill>
                  <a:schemeClr val="accent2"/>
                </a:solidFill>
              </a:rPr>
              <a:t>5.43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38A2155-C281-4837-8F44-1DA087587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7334" y="6041362"/>
            <a:ext cx="55267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EA8AB952-DCA9-4AC7-997F-2C4BAF745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zh-CN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BAD3C-CD95-4AAF-832B-72E08F1AF0FC}"/>
              </a:ext>
            </a:extLst>
          </p:cNvPr>
          <p:cNvSpPr txBox="1"/>
          <p:nvPr/>
        </p:nvSpPr>
        <p:spPr>
          <a:xfrm>
            <a:off x="1217059" y="5872409"/>
            <a:ext cx="2147965" cy="775834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rgbClr val="CFAB71"/>
              </a:buClr>
              <a:defRPr/>
            </a:pPr>
            <a:endParaRPr lang="en-US" altLang="zh-CN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A2B9-0E01-055E-716E-6BB8E386A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403" y="1514475"/>
            <a:ext cx="4749687" cy="393479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7084D2-A230-DC1C-C86E-4DABFDE0F570}"/>
              </a:ext>
            </a:extLst>
          </p:cNvPr>
          <p:cNvSpPr/>
          <p:nvPr/>
        </p:nvSpPr>
        <p:spPr>
          <a:xfrm>
            <a:off x="3242844" y="2458084"/>
            <a:ext cx="2969783" cy="159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99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1045</TotalTime>
  <Words>1210</Words>
  <Application>Microsoft Office PowerPoint</Application>
  <PresentationFormat>Widescreen</PresentationFormat>
  <Paragraphs>162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Arial</vt:lpstr>
      <vt:lpstr>BMW Group Condensed</vt:lpstr>
      <vt:lpstr>Calibri</vt:lpstr>
      <vt:lpstr>方正姚体</vt:lpstr>
      <vt:lpstr>Trebuchet MS</vt:lpstr>
      <vt:lpstr>Wingdings</vt:lpstr>
      <vt:lpstr>Wingdings 3</vt:lpstr>
      <vt:lpstr>Facet</vt:lpstr>
      <vt:lpstr>Stocks Analysis and Trading Strategies</vt:lpstr>
      <vt:lpstr>PROBLEM STATEMENT</vt:lpstr>
      <vt:lpstr>Bollinger Bands</vt:lpstr>
      <vt:lpstr>Bollinger Bands (Up trending Scenario)  </vt:lpstr>
      <vt:lpstr>Bollinger Bands (Down trending Scenario)  </vt:lpstr>
      <vt:lpstr>Bollinger Bands (No trend  Scenario)  </vt:lpstr>
      <vt:lpstr>Relative Strength Index</vt:lpstr>
      <vt:lpstr>RSI (Up trending Scenario)  </vt:lpstr>
      <vt:lpstr>RSI (Down trending Scenario)  </vt:lpstr>
      <vt:lpstr>RSI (No trend Scenario)  </vt:lpstr>
      <vt:lpstr>Moving Average Convergence Divergence (MACD)</vt:lpstr>
      <vt:lpstr>MACD (Up trending Scenario)  </vt:lpstr>
      <vt:lpstr>MACD (Down trending Scenario)  </vt:lpstr>
      <vt:lpstr>MACD (No trend Scenario)  </vt:lpstr>
      <vt:lpstr>Long Short-Term Memory (LSTM) Neural Network</vt:lpstr>
      <vt:lpstr>LSTM Model   </vt:lpstr>
      <vt:lpstr>LSTM Model Forecast for ETF “QQQ”  </vt:lpstr>
      <vt:lpstr>Conclusion </vt:lpstr>
      <vt:lpstr>PowerPoint Presentation</vt:lpstr>
    </vt:vector>
  </TitlesOfParts>
  <Company>BMW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10 Status – series projects and G02.  Quality KPI’s – CW23.</dc:title>
  <dc:creator>McCurdy Julia, (Julia.LS.McCurdy@bmwmcext.com)</dc:creator>
  <cp:lastModifiedBy>SONALI RASTOGI</cp:lastModifiedBy>
  <cp:revision>833</cp:revision>
  <cp:lastPrinted>2019-11-25T19:54:13Z</cp:lastPrinted>
  <dcterms:created xsi:type="dcterms:W3CDTF">2018-06-14T19:28:55Z</dcterms:created>
  <dcterms:modified xsi:type="dcterms:W3CDTF">2023-02-17T06:35:31Z</dcterms:modified>
</cp:coreProperties>
</file>